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22" r:id="rId3"/>
    <p:sldId id="261" r:id="rId4"/>
    <p:sldId id="272" r:id="rId5"/>
    <p:sldId id="323" r:id="rId6"/>
    <p:sldId id="266" r:id="rId7"/>
    <p:sldId id="326" r:id="rId8"/>
    <p:sldId id="297" r:id="rId9"/>
    <p:sldId id="331" r:id="rId10"/>
    <p:sldId id="296" r:id="rId11"/>
    <p:sldId id="328" r:id="rId12"/>
    <p:sldId id="329" r:id="rId13"/>
    <p:sldId id="330" r:id="rId14"/>
    <p:sldId id="267" r:id="rId15"/>
  </p:sldIdLst>
  <p:sldSz cx="12192000" cy="6858000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hr, Laura" initials="ML" lastIdx="3" clrIdx="0">
    <p:extLst>
      <p:ext uri="{19B8F6BF-5375-455C-9EA6-DF929625EA0E}">
        <p15:presenceInfo xmlns:p15="http://schemas.microsoft.com/office/powerpoint/2012/main" userId="S-1-5-21-329068152-920026266-1801674531-11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C00"/>
    <a:srgbClr val="FFFFFF"/>
    <a:srgbClr val="661E8A"/>
    <a:srgbClr val="26BEB8"/>
    <a:srgbClr val="1B3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095" autoAdjust="0"/>
  </p:normalViewPr>
  <p:slideViewPr>
    <p:cSldViewPr snapToGrid="0">
      <p:cViewPr varScale="1">
        <p:scale>
          <a:sx n="110" d="100"/>
          <a:sy n="110" d="100"/>
        </p:scale>
        <p:origin x="642" y="108"/>
      </p:cViewPr>
      <p:guideLst/>
    </p:cSldViewPr>
  </p:slideViewPr>
  <p:outlineViewPr>
    <p:cViewPr>
      <p:scale>
        <a:sx n="33" d="100"/>
        <a:sy n="33" d="100"/>
      </p:scale>
      <p:origin x="0" y="-2660"/>
    </p:cViewPr>
  </p:outlin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FD3D0-5230-4BE9-81E9-7D5BF6B2D54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8BF70DB-754E-44C6-9209-C74AAA1CCF3D}">
      <dgm:prSet phldrT="[Text]" custT="1"/>
      <dgm:spPr>
        <a:solidFill>
          <a:srgbClr val="D0DC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r>
            <a:rPr lang="de-DE" sz="105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Technische</a:t>
          </a:r>
          <a:r>
            <a:rPr lang="de-DE" sz="105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de-DE" sz="105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Innovationen</a:t>
          </a:r>
        </a:p>
      </dgm:t>
    </dgm:pt>
    <dgm:pt modelId="{1E1E7310-7729-49CE-A806-2AA5EE4B374E}" type="parTrans" cxnId="{C726569F-8535-4B8A-955F-E09857F99EC0}">
      <dgm:prSet/>
      <dgm:spPr/>
      <dgm:t>
        <a:bodyPr/>
        <a:lstStyle/>
        <a:p>
          <a:endParaRPr lang="de-DE"/>
        </a:p>
      </dgm:t>
    </dgm:pt>
    <dgm:pt modelId="{589A2EA0-5BD0-4A71-A66E-75CDF2C6A15C}" type="sibTrans" cxnId="{C726569F-8535-4B8A-955F-E09857F99EC0}">
      <dgm:prSet/>
      <dgm:spPr/>
      <dgm:t>
        <a:bodyPr/>
        <a:lstStyle/>
        <a:p>
          <a:endParaRPr lang="de-DE"/>
        </a:p>
      </dgm:t>
    </dgm:pt>
    <dgm:pt modelId="{2166C4D3-25D5-4494-9015-3FD38D5DECF8}">
      <dgm:prSet phldrT="[Text]" custT="1"/>
      <dgm:spPr>
        <a:solidFill>
          <a:srgbClr val="D0DC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Umwelt-psychologie</a:t>
          </a:r>
        </a:p>
      </dgm:t>
    </dgm:pt>
    <dgm:pt modelId="{142D4FC1-5A2F-4DAC-A05F-0EE6150C8089}" type="parTrans" cxnId="{78FC77B7-6581-4B30-86FB-18E571942CBD}">
      <dgm:prSet/>
      <dgm:spPr/>
      <dgm:t>
        <a:bodyPr/>
        <a:lstStyle/>
        <a:p>
          <a:endParaRPr lang="de-DE"/>
        </a:p>
      </dgm:t>
    </dgm:pt>
    <dgm:pt modelId="{CFA2F400-187C-414F-83BB-DAA86372E4B8}" type="sibTrans" cxnId="{78FC77B7-6581-4B30-86FB-18E571942CBD}">
      <dgm:prSet/>
      <dgm:spPr/>
      <dgm:t>
        <a:bodyPr/>
        <a:lstStyle/>
        <a:p>
          <a:endParaRPr lang="de-DE"/>
        </a:p>
      </dgm:t>
    </dgm:pt>
    <dgm:pt modelId="{F2222619-1EAB-439B-A524-872036DFCD8F}">
      <dgm:prSet phldrT="[Text]" custT="1"/>
      <dgm:spPr>
        <a:solidFill>
          <a:srgbClr val="D0DC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Infrastruktur und Kommunal-entwicklung</a:t>
          </a:r>
        </a:p>
      </dgm:t>
    </dgm:pt>
    <dgm:pt modelId="{1D500AA0-FF8B-4569-B574-7D2316C1AD0E}" type="parTrans" cxnId="{B37165A4-86D3-4123-992A-0E2705404DCE}">
      <dgm:prSet/>
      <dgm:spPr/>
      <dgm:t>
        <a:bodyPr/>
        <a:lstStyle/>
        <a:p>
          <a:endParaRPr lang="de-DE"/>
        </a:p>
      </dgm:t>
    </dgm:pt>
    <dgm:pt modelId="{1A0FC5CE-A11D-42AD-9681-1191A2274BD3}" type="sibTrans" cxnId="{B37165A4-86D3-4123-992A-0E2705404DCE}">
      <dgm:prSet/>
      <dgm:spPr/>
      <dgm:t>
        <a:bodyPr/>
        <a:lstStyle/>
        <a:p>
          <a:endParaRPr lang="de-DE"/>
        </a:p>
      </dgm:t>
    </dgm:pt>
    <dgm:pt modelId="{B5D6E39E-122C-401B-BCBB-A9050D545372}">
      <dgm:prSet phldrT="[Text]" custT="1"/>
      <dgm:spPr>
        <a:solidFill>
          <a:srgbClr val="D0DC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Stoffstrom-management</a:t>
          </a:r>
        </a:p>
      </dgm:t>
    </dgm:pt>
    <dgm:pt modelId="{15A04548-A8A2-4D56-843F-516906E5335A}" type="parTrans" cxnId="{1F740D17-9BF9-45A9-9386-0147D4C29F2D}">
      <dgm:prSet/>
      <dgm:spPr/>
      <dgm:t>
        <a:bodyPr/>
        <a:lstStyle/>
        <a:p>
          <a:endParaRPr lang="de-DE"/>
        </a:p>
      </dgm:t>
    </dgm:pt>
    <dgm:pt modelId="{6648DB0B-BFC3-4BCE-A04D-9DFB66E28C05}" type="sibTrans" cxnId="{1F740D17-9BF9-45A9-9386-0147D4C29F2D}">
      <dgm:prSet/>
      <dgm:spPr/>
      <dgm:t>
        <a:bodyPr/>
        <a:lstStyle/>
        <a:p>
          <a:endParaRPr lang="de-DE"/>
        </a:p>
      </dgm:t>
    </dgm:pt>
    <dgm:pt modelId="{88A7573E-289A-41FB-9DF5-58D2C6843594}">
      <dgm:prSet phldrT="[Text]" custT="1"/>
      <dgm:spPr>
        <a:solidFill>
          <a:srgbClr val="D0DC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1910" tIns="41910" rIns="41910" bIns="41910" numCol="1" spcCol="1270" anchor="ctr" anchorCtr="0"/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Energie-</a:t>
          </a:r>
          <a:br>
            <a:rPr lang="de-DE" sz="105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</a:br>
          <a:r>
            <a:rPr lang="de-DE" sz="105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märkte</a:t>
          </a:r>
        </a:p>
      </dgm:t>
    </dgm:pt>
    <dgm:pt modelId="{CA04254C-1129-409F-8E34-94083ADD7D45}" type="parTrans" cxnId="{6943834A-5AEA-465C-B5CA-8CCA45BC0DF5}">
      <dgm:prSet/>
      <dgm:spPr/>
      <dgm:t>
        <a:bodyPr/>
        <a:lstStyle/>
        <a:p>
          <a:endParaRPr lang="de-DE"/>
        </a:p>
      </dgm:t>
    </dgm:pt>
    <dgm:pt modelId="{ADDE2403-6C4B-4FBF-8B8D-85047C378D5F}" type="sibTrans" cxnId="{6943834A-5AEA-465C-B5CA-8CCA45BC0DF5}">
      <dgm:prSet/>
      <dgm:spPr/>
      <dgm:t>
        <a:bodyPr/>
        <a:lstStyle/>
        <a:p>
          <a:endParaRPr lang="de-DE"/>
        </a:p>
      </dgm:t>
    </dgm:pt>
    <dgm:pt modelId="{D2253895-B2DC-4CCC-8046-F3E8DB5313E6}" type="pres">
      <dgm:prSet presAssocID="{DCAFD3D0-5230-4BE9-81E9-7D5BF6B2D54F}" presName="cycle" presStyleCnt="0">
        <dgm:presLayoutVars>
          <dgm:dir/>
          <dgm:resizeHandles val="exact"/>
        </dgm:presLayoutVars>
      </dgm:prSet>
      <dgm:spPr/>
    </dgm:pt>
    <dgm:pt modelId="{E913F43E-872E-4CD6-8B35-675A175451BA}" type="pres">
      <dgm:prSet presAssocID="{98BF70DB-754E-44C6-9209-C74AAA1CCF3D}" presName="node" presStyleLbl="node1" presStyleIdx="0" presStyleCnt="5">
        <dgm:presLayoutVars>
          <dgm:bulletEnabled val="1"/>
        </dgm:presLayoutVars>
      </dgm:prSet>
      <dgm:spPr>
        <a:xfrm>
          <a:off x="2434150" y="1037"/>
          <a:ext cx="1148766" cy="746698"/>
        </a:xfrm>
        <a:prstGeom prst="roundRect">
          <a:avLst/>
        </a:prstGeom>
      </dgm:spPr>
    </dgm:pt>
    <dgm:pt modelId="{9F3C0043-021A-4312-B600-5674ACA9B6DF}" type="pres">
      <dgm:prSet presAssocID="{98BF70DB-754E-44C6-9209-C74AAA1CCF3D}" presName="spNode" presStyleCnt="0"/>
      <dgm:spPr/>
    </dgm:pt>
    <dgm:pt modelId="{2DDC60C6-C1C0-40F5-80E8-72EFAA805CCA}" type="pres">
      <dgm:prSet presAssocID="{589A2EA0-5BD0-4A71-A66E-75CDF2C6A15C}" presName="sibTrans" presStyleLbl="sibTrans1D1" presStyleIdx="0" presStyleCnt="5"/>
      <dgm:spPr/>
    </dgm:pt>
    <dgm:pt modelId="{86828135-C7B2-4E94-BF2D-D0A292070BE4}" type="pres">
      <dgm:prSet presAssocID="{2166C4D3-25D5-4494-9015-3FD38D5DECF8}" presName="node" presStyleLbl="node1" presStyleIdx="1" presStyleCnt="5">
        <dgm:presLayoutVars>
          <dgm:bulletEnabled val="1"/>
        </dgm:presLayoutVars>
      </dgm:prSet>
      <dgm:spPr>
        <a:xfrm>
          <a:off x="3852494" y="1031524"/>
          <a:ext cx="1148766" cy="746698"/>
        </a:xfrm>
        <a:prstGeom prst="roundRect">
          <a:avLst/>
        </a:prstGeom>
      </dgm:spPr>
    </dgm:pt>
    <dgm:pt modelId="{F6BBFA6A-B279-4B24-9BC8-0DDA50FC3116}" type="pres">
      <dgm:prSet presAssocID="{2166C4D3-25D5-4494-9015-3FD38D5DECF8}" presName="spNode" presStyleCnt="0"/>
      <dgm:spPr/>
    </dgm:pt>
    <dgm:pt modelId="{B39F6782-C906-4A38-9F76-631D0B63F16A}" type="pres">
      <dgm:prSet presAssocID="{CFA2F400-187C-414F-83BB-DAA86372E4B8}" presName="sibTrans" presStyleLbl="sibTrans1D1" presStyleIdx="1" presStyleCnt="5"/>
      <dgm:spPr/>
    </dgm:pt>
    <dgm:pt modelId="{72959345-105E-462E-B8B0-0180C17DD609}" type="pres">
      <dgm:prSet presAssocID="{F2222619-1EAB-439B-A524-872036DFCD8F}" presName="node" presStyleLbl="node1" presStyleIdx="2" presStyleCnt="5">
        <dgm:presLayoutVars>
          <dgm:bulletEnabled val="1"/>
        </dgm:presLayoutVars>
      </dgm:prSet>
      <dgm:spPr>
        <a:xfrm>
          <a:off x="3310735" y="2698888"/>
          <a:ext cx="1148766" cy="746698"/>
        </a:xfrm>
        <a:prstGeom prst="roundRect">
          <a:avLst/>
        </a:prstGeom>
      </dgm:spPr>
    </dgm:pt>
    <dgm:pt modelId="{E7980B72-FD43-455A-99FD-CD339AA7010B}" type="pres">
      <dgm:prSet presAssocID="{F2222619-1EAB-439B-A524-872036DFCD8F}" presName="spNode" presStyleCnt="0"/>
      <dgm:spPr/>
    </dgm:pt>
    <dgm:pt modelId="{366A1CA7-428E-412A-A46E-4AF7F20945A7}" type="pres">
      <dgm:prSet presAssocID="{1A0FC5CE-A11D-42AD-9681-1191A2274BD3}" presName="sibTrans" presStyleLbl="sibTrans1D1" presStyleIdx="2" presStyleCnt="5"/>
      <dgm:spPr/>
    </dgm:pt>
    <dgm:pt modelId="{BFF99563-A078-45F4-B670-127B8A770949}" type="pres">
      <dgm:prSet presAssocID="{B5D6E39E-122C-401B-BCBB-A9050D545372}" presName="node" presStyleLbl="node1" presStyleIdx="3" presStyleCnt="5">
        <dgm:presLayoutVars>
          <dgm:bulletEnabled val="1"/>
        </dgm:presLayoutVars>
      </dgm:prSet>
      <dgm:spPr>
        <a:xfrm>
          <a:off x="1557565" y="2698888"/>
          <a:ext cx="1148766" cy="746698"/>
        </a:xfrm>
        <a:prstGeom prst="roundRect">
          <a:avLst/>
        </a:prstGeom>
      </dgm:spPr>
    </dgm:pt>
    <dgm:pt modelId="{5AC16333-F104-4328-B6D8-F291E32B462E}" type="pres">
      <dgm:prSet presAssocID="{B5D6E39E-122C-401B-BCBB-A9050D545372}" presName="spNode" presStyleCnt="0"/>
      <dgm:spPr/>
    </dgm:pt>
    <dgm:pt modelId="{BF09CA80-2DAB-4520-A8A8-E8705BD63BE6}" type="pres">
      <dgm:prSet presAssocID="{6648DB0B-BFC3-4BCE-A04D-9DFB66E28C05}" presName="sibTrans" presStyleLbl="sibTrans1D1" presStyleIdx="3" presStyleCnt="5"/>
      <dgm:spPr/>
    </dgm:pt>
    <dgm:pt modelId="{615EBF94-6922-4477-94DA-50233EF462B5}" type="pres">
      <dgm:prSet presAssocID="{88A7573E-289A-41FB-9DF5-58D2C6843594}" presName="node" presStyleLbl="node1" presStyleIdx="4" presStyleCnt="5">
        <dgm:presLayoutVars>
          <dgm:bulletEnabled val="1"/>
        </dgm:presLayoutVars>
      </dgm:prSet>
      <dgm:spPr>
        <a:xfrm>
          <a:off x="1015805" y="1031524"/>
          <a:ext cx="1148766" cy="746698"/>
        </a:xfrm>
        <a:prstGeom prst="roundRect">
          <a:avLst/>
        </a:prstGeom>
      </dgm:spPr>
    </dgm:pt>
    <dgm:pt modelId="{72C9E91B-205D-4248-A9E6-97F889B042C1}" type="pres">
      <dgm:prSet presAssocID="{88A7573E-289A-41FB-9DF5-58D2C6843594}" presName="spNode" presStyleCnt="0"/>
      <dgm:spPr/>
    </dgm:pt>
    <dgm:pt modelId="{A4664E1E-427C-4D5D-8EAA-4F296C1319E8}" type="pres">
      <dgm:prSet presAssocID="{ADDE2403-6C4B-4FBF-8B8D-85047C378D5F}" presName="sibTrans" presStyleLbl="sibTrans1D1" presStyleIdx="4" presStyleCnt="5"/>
      <dgm:spPr/>
    </dgm:pt>
  </dgm:ptLst>
  <dgm:cxnLst>
    <dgm:cxn modelId="{0B94FB0F-2FFA-44D6-A401-8217C2354E0F}" type="presOf" srcId="{98BF70DB-754E-44C6-9209-C74AAA1CCF3D}" destId="{E913F43E-872E-4CD6-8B35-675A175451BA}" srcOrd="0" destOrd="0" presId="urn:microsoft.com/office/officeart/2005/8/layout/cycle6"/>
    <dgm:cxn modelId="{1F740D17-9BF9-45A9-9386-0147D4C29F2D}" srcId="{DCAFD3D0-5230-4BE9-81E9-7D5BF6B2D54F}" destId="{B5D6E39E-122C-401B-BCBB-A9050D545372}" srcOrd="3" destOrd="0" parTransId="{15A04548-A8A2-4D56-843F-516906E5335A}" sibTransId="{6648DB0B-BFC3-4BCE-A04D-9DFB66E28C05}"/>
    <dgm:cxn modelId="{42B0CA34-A39F-46BE-9E80-6947518F6FE6}" type="presOf" srcId="{B5D6E39E-122C-401B-BCBB-A9050D545372}" destId="{BFF99563-A078-45F4-B670-127B8A770949}" srcOrd="0" destOrd="0" presId="urn:microsoft.com/office/officeart/2005/8/layout/cycle6"/>
    <dgm:cxn modelId="{64CF003A-9492-40BD-A0CA-006DFF373A66}" type="presOf" srcId="{ADDE2403-6C4B-4FBF-8B8D-85047C378D5F}" destId="{A4664E1E-427C-4D5D-8EAA-4F296C1319E8}" srcOrd="0" destOrd="0" presId="urn:microsoft.com/office/officeart/2005/8/layout/cycle6"/>
    <dgm:cxn modelId="{6943834A-5AEA-465C-B5CA-8CCA45BC0DF5}" srcId="{DCAFD3D0-5230-4BE9-81E9-7D5BF6B2D54F}" destId="{88A7573E-289A-41FB-9DF5-58D2C6843594}" srcOrd="4" destOrd="0" parTransId="{CA04254C-1129-409F-8E34-94083ADD7D45}" sibTransId="{ADDE2403-6C4B-4FBF-8B8D-85047C378D5F}"/>
    <dgm:cxn modelId="{E0F76C5A-B4E8-4732-B81B-585EFDF74D21}" type="presOf" srcId="{1A0FC5CE-A11D-42AD-9681-1191A2274BD3}" destId="{366A1CA7-428E-412A-A46E-4AF7F20945A7}" srcOrd="0" destOrd="0" presId="urn:microsoft.com/office/officeart/2005/8/layout/cycle6"/>
    <dgm:cxn modelId="{C8CBFC8C-C300-4FA7-83ED-789E93135F67}" type="presOf" srcId="{F2222619-1EAB-439B-A524-872036DFCD8F}" destId="{72959345-105E-462E-B8B0-0180C17DD609}" srcOrd="0" destOrd="0" presId="urn:microsoft.com/office/officeart/2005/8/layout/cycle6"/>
    <dgm:cxn modelId="{8FF4139A-149F-4603-82C9-40CB4CA1742E}" type="presOf" srcId="{6648DB0B-BFC3-4BCE-A04D-9DFB66E28C05}" destId="{BF09CA80-2DAB-4520-A8A8-E8705BD63BE6}" srcOrd="0" destOrd="0" presId="urn:microsoft.com/office/officeart/2005/8/layout/cycle6"/>
    <dgm:cxn modelId="{C726569F-8535-4B8A-955F-E09857F99EC0}" srcId="{DCAFD3D0-5230-4BE9-81E9-7D5BF6B2D54F}" destId="{98BF70DB-754E-44C6-9209-C74AAA1CCF3D}" srcOrd="0" destOrd="0" parTransId="{1E1E7310-7729-49CE-A806-2AA5EE4B374E}" sibTransId="{589A2EA0-5BD0-4A71-A66E-75CDF2C6A15C}"/>
    <dgm:cxn modelId="{B37165A4-86D3-4123-992A-0E2705404DCE}" srcId="{DCAFD3D0-5230-4BE9-81E9-7D5BF6B2D54F}" destId="{F2222619-1EAB-439B-A524-872036DFCD8F}" srcOrd="2" destOrd="0" parTransId="{1D500AA0-FF8B-4569-B574-7D2316C1AD0E}" sibTransId="{1A0FC5CE-A11D-42AD-9681-1191A2274BD3}"/>
    <dgm:cxn modelId="{7566B5AC-F730-44EE-8016-8FE9A943BF5C}" type="presOf" srcId="{CFA2F400-187C-414F-83BB-DAA86372E4B8}" destId="{B39F6782-C906-4A38-9F76-631D0B63F16A}" srcOrd="0" destOrd="0" presId="urn:microsoft.com/office/officeart/2005/8/layout/cycle6"/>
    <dgm:cxn modelId="{78FC77B7-6581-4B30-86FB-18E571942CBD}" srcId="{DCAFD3D0-5230-4BE9-81E9-7D5BF6B2D54F}" destId="{2166C4D3-25D5-4494-9015-3FD38D5DECF8}" srcOrd="1" destOrd="0" parTransId="{142D4FC1-5A2F-4DAC-A05F-0EE6150C8089}" sibTransId="{CFA2F400-187C-414F-83BB-DAA86372E4B8}"/>
    <dgm:cxn modelId="{2D209FC9-55D1-412C-A7CE-8DE242B7B7B1}" type="presOf" srcId="{88A7573E-289A-41FB-9DF5-58D2C6843594}" destId="{615EBF94-6922-4477-94DA-50233EF462B5}" srcOrd="0" destOrd="0" presId="urn:microsoft.com/office/officeart/2005/8/layout/cycle6"/>
    <dgm:cxn modelId="{FA83D4E1-8355-4908-9602-84DDE0936FEF}" type="presOf" srcId="{589A2EA0-5BD0-4A71-A66E-75CDF2C6A15C}" destId="{2DDC60C6-C1C0-40F5-80E8-72EFAA805CCA}" srcOrd="0" destOrd="0" presId="urn:microsoft.com/office/officeart/2005/8/layout/cycle6"/>
    <dgm:cxn modelId="{BC2429EE-35E4-4E9B-9524-547847BB2043}" type="presOf" srcId="{DCAFD3D0-5230-4BE9-81E9-7D5BF6B2D54F}" destId="{D2253895-B2DC-4CCC-8046-F3E8DB5313E6}" srcOrd="0" destOrd="0" presId="urn:microsoft.com/office/officeart/2005/8/layout/cycle6"/>
    <dgm:cxn modelId="{09318EFD-FC3C-4AB3-B848-FE0BDF0B0BE8}" type="presOf" srcId="{2166C4D3-25D5-4494-9015-3FD38D5DECF8}" destId="{86828135-C7B2-4E94-BF2D-D0A292070BE4}" srcOrd="0" destOrd="0" presId="urn:microsoft.com/office/officeart/2005/8/layout/cycle6"/>
    <dgm:cxn modelId="{95B5E382-A8A6-4D4F-A1A5-65C99A6A36FF}" type="presParOf" srcId="{D2253895-B2DC-4CCC-8046-F3E8DB5313E6}" destId="{E913F43E-872E-4CD6-8B35-675A175451BA}" srcOrd="0" destOrd="0" presId="urn:microsoft.com/office/officeart/2005/8/layout/cycle6"/>
    <dgm:cxn modelId="{4543DB35-5588-4E64-BB7E-9D932453D63A}" type="presParOf" srcId="{D2253895-B2DC-4CCC-8046-F3E8DB5313E6}" destId="{9F3C0043-021A-4312-B600-5674ACA9B6DF}" srcOrd="1" destOrd="0" presId="urn:microsoft.com/office/officeart/2005/8/layout/cycle6"/>
    <dgm:cxn modelId="{CC198AAE-4F09-4671-8186-A388D1B40AD8}" type="presParOf" srcId="{D2253895-B2DC-4CCC-8046-F3E8DB5313E6}" destId="{2DDC60C6-C1C0-40F5-80E8-72EFAA805CCA}" srcOrd="2" destOrd="0" presId="urn:microsoft.com/office/officeart/2005/8/layout/cycle6"/>
    <dgm:cxn modelId="{F9D2EFB3-C90B-4BFE-967A-797421CA5479}" type="presParOf" srcId="{D2253895-B2DC-4CCC-8046-F3E8DB5313E6}" destId="{86828135-C7B2-4E94-BF2D-D0A292070BE4}" srcOrd="3" destOrd="0" presId="urn:microsoft.com/office/officeart/2005/8/layout/cycle6"/>
    <dgm:cxn modelId="{D0B1B73C-BA66-484C-B397-7423BB5A8B1B}" type="presParOf" srcId="{D2253895-B2DC-4CCC-8046-F3E8DB5313E6}" destId="{F6BBFA6A-B279-4B24-9BC8-0DDA50FC3116}" srcOrd="4" destOrd="0" presId="urn:microsoft.com/office/officeart/2005/8/layout/cycle6"/>
    <dgm:cxn modelId="{6934FA71-0E0E-4F7D-8B7C-CC2D53FBCB38}" type="presParOf" srcId="{D2253895-B2DC-4CCC-8046-F3E8DB5313E6}" destId="{B39F6782-C906-4A38-9F76-631D0B63F16A}" srcOrd="5" destOrd="0" presId="urn:microsoft.com/office/officeart/2005/8/layout/cycle6"/>
    <dgm:cxn modelId="{F2BBFF2D-20DA-4551-973D-8EF7C26E6963}" type="presParOf" srcId="{D2253895-B2DC-4CCC-8046-F3E8DB5313E6}" destId="{72959345-105E-462E-B8B0-0180C17DD609}" srcOrd="6" destOrd="0" presId="urn:microsoft.com/office/officeart/2005/8/layout/cycle6"/>
    <dgm:cxn modelId="{A41A728F-558C-4D7E-9A1B-1FDCDC64C85B}" type="presParOf" srcId="{D2253895-B2DC-4CCC-8046-F3E8DB5313E6}" destId="{E7980B72-FD43-455A-99FD-CD339AA7010B}" srcOrd="7" destOrd="0" presId="urn:microsoft.com/office/officeart/2005/8/layout/cycle6"/>
    <dgm:cxn modelId="{242FA4BE-FBAD-48F2-B1CE-620F1646843D}" type="presParOf" srcId="{D2253895-B2DC-4CCC-8046-F3E8DB5313E6}" destId="{366A1CA7-428E-412A-A46E-4AF7F20945A7}" srcOrd="8" destOrd="0" presId="urn:microsoft.com/office/officeart/2005/8/layout/cycle6"/>
    <dgm:cxn modelId="{54FBEC66-8FCD-494C-A513-0AA374DC62B2}" type="presParOf" srcId="{D2253895-B2DC-4CCC-8046-F3E8DB5313E6}" destId="{BFF99563-A078-45F4-B670-127B8A770949}" srcOrd="9" destOrd="0" presId="urn:microsoft.com/office/officeart/2005/8/layout/cycle6"/>
    <dgm:cxn modelId="{F8FF2940-FAAF-4F64-B1EE-EC201A53E74B}" type="presParOf" srcId="{D2253895-B2DC-4CCC-8046-F3E8DB5313E6}" destId="{5AC16333-F104-4328-B6D8-F291E32B462E}" srcOrd="10" destOrd="0" presId="urn:microsoft.com/office/officeart/2005/8/layout/cycle6"/>
    <dgm:cxn modelId="{BB1FFAF8-0D19-49D5-9B13-410B95D4A42C}" type="presParOf" srcId="{D2253895-B2DC-4CCC-8046-F3E8DB5313E6}" destId="{BF09CA80-2DAB-4520-A8A8-E8705BD63BE6}" srcOrd="11" destOrd="0" presId="urn:microsoft.com/office/officeart/2005/8/layout/cycle6"/>
    <dgm:cxn modelId="{D7442BCA-6614-4588-B376-3ACA6BF834C8}" type="presParOf" srcId="{D2253895-B2DC-4CCC-8046-F3E8DB5313E6}" destId="{615EBF94-6922-4477-94DA-50233EF462B5}" srcOrd="12" destOrd="0" presId="urn:microsoft.com/office/officeart/2005/8/layout/cycle6"/>
    <dgm:cxn modelId="{B621213C-CBFA-4F42-A7CD-68168B5BBF55}" type="presParOf" srcId="{D2253895-B2DC-4CCC-8046-F3E8DB5313E6}" destId="{72C9E91B-205D-4248-A9E6-97F889B042C1}" srcOrd="13" destOrd="0" presId="urn:microsoft.com/office/officeart/2005/8/layout/cycle6"/>
    <dgm:cxn modelId="{B3ECBC6A-4F3A-4155-9DF7-BDF202612760}" type="presParOf" srcId="{D2253895-B2DC-4CCC-8046-F3E8DB5313E6}" destId="{A4664E1E-427C-4D5D-8EAA-4F296C1319E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3F43E-872E-4CD6-8B35-675A175451BA}">
      <dsp:nvSpPr>
        <dsp:cNvPr id="0" name=""/>
        <dsp:cNvSpPr/>
      </dsp:nvSpPr>
      <dsp:spPr>
        <a:xfrm>
          <a:off x="2434150" y="1037"/>
          <a:ext cx="1148766" cy="746698"/>
        </a:xfrm>
        <a:prstGeom prst="roundRect">
          <a:avLst/>
        </a:prstGeom>
        <a:solidFill>
          <a:srgbClr val="D0DC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Technische</a:t>
          </a:r>
          <a:r>
            <a:rPr lang="de-DE" sz="1050" b="1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de-DE" sz="105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Innovationen</a:t>
          </a:r>
        </a:p>
      </dsp:txBody>
      <dsp:txXfrm>
        <a:off x="2470601" y="37488"/>
        <a:ext cx="1075864" cy="673796"/>
      </dsp:txXfrm>
    </dsp:sp>
    <dsp:sp modelId="{2DDC60C6-C1C0-40F5-80E8-72EFAA805CCA}">
      <dsp:nvSpPr>
        <dsp:cNvPr id="0" name=""/>
        <dsp:cNvSpPr/>
      </dsp:nvSpPr>
      <dsp:spPr>
        <a:xfrm>
          <a:off x="1517197" y="374386"/>
          <a:ext cx="2982671" cy="2982671"/>
        </a:xfrm>
        <a:custGeom>
          <a:avLst/>
          <a:gdLst/>
          <a:ahLst/>
          <a:cxnLst/>
          <a:rect l="0" t="0" r="0" b="0"/>
          <a:pathLst>
            <a:path>
              <a:moveTo>
                <a:pt x="2073604" y="118366"/>
              </a:moveTo>
              <a:arcTo wR="1491335" hR="1491335" stAng="17578891" swAng="196068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28135-C7B2-4E94-BF2D-D0A292070BE4}">
      <dsp:nvSpPr>
        <dsp:cNvPr id="0" name=""/>
        <dsp:cNvSpPr/>
      </dsp:nvSpPr>
      <dsp:spPr>
        <a:xfrm>
          <a:off x="3852494" y="1031524"/>
          <a:ext cx="1148766" cy="746698"/>
        </a:xfrm>
        <a:prstGeom prst="roundRect">
          <a:avLst/>
        </a:prstGeom>
        <a:solidFill>
          <a:srgbClr val="D0DC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Umwelt-psychologie</a:t>
          </a:r>
        </a:p>
      </dsp:txBody>
      <dsp:txXfrm>
        <a:off x="3888945" y="1067975"/>
        <a:ext cx="1075864" cy="673796"/>
      </dsp:txXfrm>
    </dsp:sp>
    <dsp:sp modelId="{B39F6782-C906-4A38-9F76-631D0B63F16A}">
      <dsp:nvSpPr>
        <dsp:cNvPr id="0" name=""/>
        <dsp:cNvSpPr/>
      </dsp:nvSpPr>
      <dsp:spPr>
        <a:xfrm>
          <a:off x="1517197" y="374386"/>
          <a:ext cx="2982671" cy="2982671"/>
        </a:xfrm>
        <a:custGeom>
          <a:avLst/>
          <a:gdLst/>
          <a:ahLst/>
          <a:cxnLst/>
          <a:rect l="0" t="0" r="0" b="0"/>
          <a:pathLst>
            <a:path>
              <a:moveTo>
                <a:pt x="2980631" y="1413366"/>
              </a:moveTo>
              <a:arcTo wR="1491335" hR="1491335" stAng="21420188" swAng="219564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59345-105E-462E-B8B0-0180C17DD609}">
      <dsp:nvSpPr>
        <dsp:cNvPr id="0" name=""/>
        <dsp:cNvSpPr/>
      </dsp:nvSpPr>
      <dsp:spPr>
        <a:xfrm>
          <a:off x="3310735" y="2698888"/>
          <a:ext cx="1148766" cy="746698"/>
        </a:xfrm>
        <a:prstGeom prst="roundRect">
          <a:avLst/>
        </a:prstGeom>
        <a:solidFill>
          <a:srgbClr val="D0DC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Infrastruktur und Kommunal-entwicklung</a:t>
          </a:r>
        </a:p>
      </dsp:txBody>
      <dsp:txXfrm>
        <a:off x="3347186" y="2735339"/>
        <a:ext cx="1075864" cy="673796"/>
      </dsp:txXfrm>
    </dsp:sp>
    <dsp:sp modelId="{366A1CA7-428E-412A-A46E-4AF7F20945A7}">
      <dsp:nvSpPr>
        <dsp:cNvPr id="0" name=""/>
        <dsp:cNvSpPr/>
      </dsp:nvSpPr>
      <dsp:spPr>
        <a:xfrm>
          <a:off x="1517197" y="374386"/>
          <a:ext cx="2982671" cy="2982671"/>
        </a:xfrm>
        <a:custGeom>
          <a:avLst/>
          <a:gdLst/>
          <a:ahLst/>
          <a:cxnLst/>
          <a:rect l="0" t="0" r="0" b="0"/>
          <a:pathLst>
            <a:path>
              <a:moveTo>
                <a:pt x="1787616" y="2952944"/>
              </a:moveTo>
              <a:arcTo wR="1491335" hR="1491335" stAng="4712455" swAng="13750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99563-A078-45F4-B670-127B8A770949}">
      <dsp:nvSpPr>
        <dsp:cNvPr id="0" name=""/>
        <dsp:cNvSpPr/>
      </dsp:nvSpPr>
      <dsp:spPr>
        <a:xfrm>
          <a:off x="1557565" y="2698888"/>
          <a:ext cx="1148766" cy="746698"/>
        </a:xfrm>
        <a:prstGeom prst="roundRect">
          <a:avLst/>
        </a:prstGeom>
        <a:solidFill>
          <a:srgbClr val="D0DC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Stoffstrom-management</a:t>
          </a:r>
        </a:p>
      </dsp:txBody>
      <dsp:txXfrm>
        <a:off x="1594016" y="2735339"/>
        <a:ext cx="1075864" cy="673796"/>
      </dsp:txXfrm>
    </dsp:sp>
    <dsp:sp modelId="{BF09CA80-2DAB-4520-A8A8-E8705BD63BE6}">
      <dsp:nvSpPr>
        <dsp:cNvPr id="0" name=""/>
        <dsp:cNvSpPr/>
      </dsp:nvSpPr>
      <dsp:spPr>
        <a:xfrm>
          <a:off x="1517197" y="374386"/>
          <a:ext cx="2982671" cy="2982671"/>
        </a:xfrm>
        <a:custGeom>
          <a:avLst/>
          <a:gdLst/>
          <a:ahLst/>
          <a:cxnLst/>
          <a:rect l="0" t="0" r="0" b="0"/>
          <a:pathLst>
            <a:path>
              <a:moveTo>
                <a:pt x="249131" y="2316569"/>
              </a:moveTo>
              <a:arcTo wR="1491335" hR="1491335" stAng="8784164" swAng="219564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EBF94-6922-4477-94DA-50233EF462B5}">
      <dsp:nvSpPr>
        <dsp:cNvPr id="0" name=""/>
        <dsp:cNvSpPr/>
      </dsp:nvSpPr>
      <dsp:spPr>
        <a:xfrm>
          <a:off x="1015805" y="1031524"/>
          <a:ext cx="1148766" cy="746698"/>
        </a:xfrm>
        <a:prstGeom prst="roundRect">
          <a:avLst/>
        </a:prstGeom>
        <a:solidFill>
          <a:srgbClr val="D0DC0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Energie-</a:t>
          </a:r>
          <a:br>
            <a:rPr lang="de-DE" sz="105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</a:br>
          <a:r>
            <a:rPr lang="de-DE" sz="105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märkte</a:t>
          </a:r>
        </a:p>
      </dsp:txBody>
      <dsp:txXfrm>
        <a:off x="1052256" y="1067975"/>
        <a:ext cx="1075864" cy="673796"/>
      </dsp:txXfrm>
    </dsp:sp>
    <dsp:sp modelId="{A4664E1E-427C-4D5D-8EAA-4F296C1319E8}">
      <dsp:nvSpPr>
        <dsp:cNvPr id="0" name=""/>
        <dsp:cNvSpPr/>
      </dsp:nvSpPr>
      <dsp:spPr>
        <a:xfrm>
          <a:off x="1517197" y="374386"/>
          <a:ext cx="2982671" cy="2982671"/>
        </a:xfrm>
        <a:custGeom>
          <a:avLst/>
          <a:gdLst/>
          <a:ahLst/>
          <a:cxnLst/>
          <a:rect l="0" t="0" r="0" b="0"/>
          <a:pathLst>
            <a:path>
              <a:moveTo>
                <a:pt x="259938" y="650061"/>
              </a:moveTo>
              <a:arcTo wR="1491335" hR="1491335" stAng="12860423" swAng="196068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7FFFA-4BAC-4281-A34F-BCF6455B86ED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1601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362F2-8BB7-4FAA-8BAA-86252D4FED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9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072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B2023-E837-49AC-BC1A-4F5D709DC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134" y="1001060"/>
            <a:ext cx="8324882" cy="2387600"/>
          </a:xfrm>
        </p:spPr>
        <p:txBody>
          <a:bodyPr anchor="b"/>
          <a:lstStyle>
            <a:lvl1pPr algn="l">
              <a:defRPr sz="6000">
                <a:solidFill>
                  <a:srgbClr val="661E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4D9BDA3-5173-4B61-8F33-FF0066C51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133" y="3554964"/>
            <a:ext cx="8324882" cy="12596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CF7CA8-9226-6A9B-BB24-9F8D52328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904" y="1265746"/>
            <a:ext cx="1377875" cy="14184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C65C5F7-15B4-442B-88ED-FD6A247A22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26796" y="5072064"/>
            <a:ext cx="5761219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1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AE4D3-6B9C-4610-8679-691FE4C51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1E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B283AF-181B-4333-BA53-AF7AC837D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63" y="1670180"/>
            <a:ext cx="11635274" cy="4230222"/>
          </a:xfrm>
          <a:prstGeom prst="rect">
            <a:avLst/>
          </a:prstGeom>
        </p:spPr>
        <p:txBody>
          <a:bodyPr/>
          <a:lstStyle>
            <a:lvl1pPr marL="228600" indent="-270000">
              <a:spcBef>
                <a:spcPts val="1200"/>
              </a:spcBef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  <a:defRPr b="1">
                <a:solidFill>
                  <a:schemeClr val="tx1"/>
                </a:solidFill>
                <a:latin typeface="+mj-lt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+mj-lt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+mj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5180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AE4D3-6B9C-4610-8679-691FE4C51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1E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B283AF-181B-4333-BA53-AF7AC837D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63" y="1670178"/>
            <a:ext cx="11635274" cy="423022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Clr>
                <a:srgbClr val="26BEB8"/>
              </a:buClr>
              <a:buSzPct val="85000"/>
              <a:buFont typeface="Wingdings" panose="05000000000000000000" pitchFamily="2" charset="2"/>
              <a:buNone/>
              <a:defRPr b="0">
                <a:latin typeface="+mj-lt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/>
            </a:lvl2pPr>
            <a:lvl3pPr marL="1143000" indent="-228600">
              <a:buFont typeface="Wingdings" panose="05000000000000000000" pitchFamily="2" charset="2"/>
              <a:buChar char="§"/>
              <a:defRPr sz="1800"/>
            </a:lvl3pPr>
            <a:lvl4pPr marL="1600200" indent="-228600">
              <a:buFont typeface="Wingdings" panose="05000000000000000000" pitchFamily="2" charset="2"/>
              <a:buChar char="§"/>
              <a:defRPr sz="1600"/>
            </a:lvl4pPr>
            <a:lvl5pPr marL="2057400" indent="-228600">
              <a:buFont typeface="Wingdings" panose="05000000000000000000" pitchFamily="2" charset="2"/>
              <a:buChar char="§"/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3440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DB612-298F-4960-B19C-773CCFCFC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63486"/>
            <a:ext cx="10515600" cy="2369781"/>
          </a:xfrm>
        </p:spPr>
        <p:txBody>
          <a:bodyPr anchor="b">
            <a:normAutofit/>
          </a:bodyPr>
          <a:lstStyle>
            <a:lvl1pPr>
              <a:defRPr sz="5000">
                <a:solidFill>
                  <a:srgbClr val="661E8A"/>
                </a:solidFill>
                <a:latin typeface="+mj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48ABAB-0E7A-4B99-8A5C-676235D13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6025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0161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15DECC-3102-4A9A-B032-1452C51F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422DE43-CEA1-4330-8F1F-649D623D91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8363" y="1670180"/>
            <a:ext cx="5478625" cy="4230222"/>
          </a:xfrm>
          <a:prstGeom prst="rect">
            <a:avLst/>
          </a:prstGeom>
        </p:spPr>
        <p:txBody>
          <a:bodyPr/>
          <a:lstStyle>
            <a:lvl1pPr marL="228600" indent="-270000">
              <a:spcBef>
                <a:spcPts val="1200"/>
              </a:spcBef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  <a:defRPr b="1">
                <a:latin typeface="+mj-lt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+mj-lt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+mj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8EC42C89-78BF-41BC-89A1-92F140708E1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35012" y="1670178"/>
            <a:ext cx="5478625" cy="4230223"/>
          </a:xfrm>
          <a:prstGeom prst="rect">
            <a:avLst/>
          </a:prstGeom>
        </p:spPr>
        <p:txBody>
          <a:bodyPr/>
          <a:lstStyle>
            <a:lvl1pPr marL="228600" indent="-270000">
              <a:spcBef>
                <a:spcPts val="1200"/>
              </a:spcBef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  <a:defRPr b="1">
                <a:latin typeface="+mj-lt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+mj-lt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latin typeface="+mj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329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FC1A3-A8F3-490E-A7A5-4BF58531D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1E8A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612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58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ebene 1…"/>
          <p:cNvSpPr txBox="1">
            <a:spLocks noGrp="1"/>
          </p:cNvSpPr>
          <p:nvPr>
            <p:ph type="body" idx="1"/>
          </p:nvPr>
        </p:nvSpPr>
        <p:spPr>
          <a:xfrm>
            <a:off x="472610" y="1341119"/>
            <a:ext cx="11375918" cy="48358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Clr>
                <a:srgbClr val="95C123"/>
              </a:buClr>
              <a:defRPr sz="2400">
                <a:solidFill>
                  <a:srgbClr val="404040"/>
                </a:solidFill>
              </a:defRPr>
            </a:lvl1pPr>
            <a:lvl2pPr marL="685800" indent="-228600">
              <a:buClr>
                <a:srgbClr val="95C123"/>
              </a:buClr>
              <a:buChar char="−"/>
              <a:defRPr sz="2400">
                <a:solidFill>
                  <a:srgbClr val="404040"/>
                </a:solidFill>
              </a:defRPr>
            </a:lvl2pPr>
            <a:lvl3pPr marL="1143000" indent="-427037">
              <a:buClr>
                <a:srgbClr val="95C123"/>
              </a:buClr>
              <a:buChar char="−"/>
              <a:defRPr sz="2400">
                <a:solidFill>
                  <a:srgbClr val="404040"/>
                </a:solidFill>
              </a:defRPr>
            </a:lvl3pPr>
            <a:lvl4pPr marL="1143000" indent="-427037">
              <a:buClr>
                <a:srgbClr val="95C123"/>
              </a:buClr>
              <a:buChar char="−"/>
              <a:defRPr sz="2400">
                <a:solidFill>
                  <a:srgbClr val="404040"/>
                </a:solidFill>
              </a:defRPr>
            </a:lvl4pPr>
            <a:lvl5pPr marL="1143000" indent="-427037">
              <a:buClr>
                <a:srgbClr val="95C123"/>
              </a:buClr>
              <a:buChar char="−"/>
              <a:defRPr sz="2400">
                <a:solidFill>
                  <a:srgbClr val="404040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860088" y="6492875"/>
            <a:ext cx="295831" cy="327792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404040"/>
                </a:solidFill>
                <a:latin typeface="Ebrima"/>
                <a:ea typeface="Ebrima"/>
                <a:cs typeface="Ebrima"/>
                <a:sym typeface="Ebrim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4" name="Textfeld 8"/>
          <p:cNvSpPr txBox="1"/>
          <p:nvPr/>
        </p:nvSpPr>
        <p:spPr>
          <a:xfrm rot="16200000">
            <a:off x="-1292844" y="5191663"/>
            <a:ext cx="2911198" cy="302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 b="1">
                <a:solidFill>
                  <a:srgbClr val="FFFFFF"/>
                </a:solidFill>
                <a:latin typeface="Ebrima"/>
                <a:ea typeface="Ebrima"/>
                <a:cs typeface="Ebrima"/>
                <a:sym typeface="Ebrima"/>
              </a:defRPr>
            </a:lvl1pPr>
          </a:lstStyle>
          <a:p>
            <a:r>
              <a:t>www.izes.de</a:t>
            </a:r>
          </a:p>
        </p:txBody>
      </p:sp>
      <p:pic>
        <p:nvPicPr>
          <p:cNvPr id="6" name="IZES-Logo-hoch-ohne-Zusatz.png" descr="IZES-Logo-hoch-ohne-Zusatz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071" y="330734"/>
            <a:ext cx="1483433" cy="5231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5586905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0E7CC4B-B604-AB08-48B5-CC2E324CCBC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98BC678-0417-E4B9-C0A3-B6E22588016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844" y="352259"/>
            <a:ext cx="2368800" cy="920893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7630BEF-492B-4BA3-9997-828E07974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82" y="439992"/>
            <a:ext cx="8380445" cy="65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F5B16C11-A98F-4F13-9AC6-90F2760AEAD1}"/>
              </a:ext>
            </a:extLst>
          </p:cNvPr>
          <p:cNvSpPr txBox="1">
            <a:spLocks/>
          </p:cNvSpPr>
          <p:nvPr userDrawn="1"/>
        </p:nvSpPr>
        <p:spPr>
          <a:xfrm>
            <a:off x="342122" y="6492875"/>
            <a:ext cx="11514496" cy="365125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200" dirty="0">
                <a:latin typeface="+mj-lt"/>
              </a:rPr>
              <a:t>Workshop für KMU: „Zukunftsenergie Photovoltaik &amp; Energiegemeinschaften für regionale Unternehmen“</a:t>
            </a:r>
            <a:r>
              <a:rPr lang="de-DE" sz="1200" baseline="0" dirty="0">
                <a:latin typeface="+mj-lt"/>
              </a:rPr>
              <a:t>, SLS</a:t>
            </a:r>
            <a:r>
              <a:rPr lang="de-DE" sz="1200" dirty="0">
                <a:latin typeface="+mj-lt"/>
              </a:rPr>
              <a:t>| 03.04.2025| Folie </a:t>
            </a:r>
            <a:fld id="{11686EB3-908D-4737-B140-C948CFF2B9BD}" type="slidenum">
              <a:rPr lang="de-DE" sz="1200" smtClean="0">
                <a:latin typeface="+mj-lt"/>
              </a:rPr>
              <a:pPr algn="r"/>
              <a:t>‹Nr.›</a:t>
            </a:fld>
            <a:endParaRPr lang="de-DE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50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661E8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H%C3%B6chstspannung" TargetMode="External"/><Relationship Id="rId7" Type="http://schemas.openxmlformats.org/officeDocument/2006/relationships/hyperlink" Target="https://de.wikipedia.org/wiki/Niederspannungsnetz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.wikipedia.org/wiki/Mittelspannungsnetz" TargetMode="External"/><Relationship Id="rId5" Type="http://schemas.openxmlformats.org/officeDocument/2006/relationships/hyperlink" Target="https://de.wikipedia.org/wiki/Hochspannung" TargetMode="External"/><Relationship Id="rId4" Type="http://schemas.openxmlformats.org/officeDocument/2006/relationships/hyperlink" Target="https://de.wikipedia.org/wiki/Umspannwerk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flaticon.com/authors/freepik" TargetMode="External"/><Relationship Id="rId7" Type="http://schemas.openxmlformats.org/officeDocument/2006/relationships/hyperlink" Target="https://www.flaticon.com/de/kostenlose-icons/wagen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laticon.com/de/kostenlose-icons/warmepumpe" TargetMode="External"/><Relationship Id="rId5" Type="http://schemas.openxmlformats.org/officeDocument/2006/relationships/hyperlink" Target="https://www.flaticon.com/de/kostenlose-icons/photovoltaik-haus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://www.flaticon.com/" TargetMode="Externa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tovoltaik-bw.de/fileadmin/user_upload/Themen/PV_in_Gewerbe_und_Industrie/Downloads/PV-Netzwerk_BW_Solarcluster_PV_Gewerbe_Industrie_2024.pdf" TargetMode="External"/><Relationship Id="rId2" Type="http://schemas.openxmlformats.org/officeDocument/2006/relationships/hyperlink" Target="https://www.pv-auf-gewerbe.nrw/pv-auf-ihrem-dach/voraussetzungen-und-dimensionieru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limaschutz-niedersachsen.de/themen/strom/pv-gewerbe-industrie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noyster.com/leicht-pv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aticon.com/" TargetMode="External"/><Relationship Id="rId13" Type="http://schemas.openxmlformats.org/officeDocument/2006/relationships/hyperlink" Target="https://www.flaticon.com/de/kostenlose-icons/stromnetz" TargetMode="External"/><Relationship Id="rId18" Type="http://schemas.openxmlformats.org/officeDocument/2006/relationships/image" Target="../media/image16.png"/><Relationship Id="rId3" Type="http://schemas.openxmlformats.org/officeDocument/2006/relationships/image" Target="../media/image11.png"/><Relationship Id="rId21" Type="http://schemas.openxmlformats.org/officeDocument/2006/relationships/image" Target="../media/image19.png"/><Relationship Id="rId7" Type="http://schemas.openxmlformats.org/officeDocument/2006/relationships/hyperlink" Target="https://www.flaticon.com/authors/freepik" TargetMode="External"/><Relationship Id="rId12" Type="http://schemas.openxmlformats.org/officeDocument/2006/relationships/hyperlink" Target="https://www.flaticon.com/de/kostenlose-icons/campus" TargetMode="External"/><Relationship Id="rId17" Type="http://schemas.openxmlformats.org/officeDocument/2006/relationships/image" Target="../media/image15.png"/><Relationship Id="rId2" Type="http://schemas.openxmlformats.org/officeDocument/2006/relationships/image" Target="../media/image10.png"/><Relationship Id="rId16" Type="http://schemas.openxmlformats.org/officeDocument/2006/relationships/hyperlink" Target="https://www.flaticon.com/de/kostenlose-icons/wagen" TargetMode="Externa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hyperlink" Target="https://www.flaticon.com/de/kostenlose-icons/fahrradladen" TargetMode="External"/><Relationship Id="rId5" Type="http://schemas.openxmlformats.org/officeDocument/2006/relationships/image" Target="../media/image13.png"/><Relationship Id="rId15" Type="http://schemas.openxmlformats.org/officeDocument/2006/relationships/hyperlink" Target="https://www.flaticon.com/de/kostenlose-icons/warmepumpe" TargetMode="External"/><Relationship Id="rId10" Type="http://schemas.openxmlformats.org/officeDocument/2006/relationships/hyperlink" Target="https://www.flaticon.com/de/kostenlose-icons/hitze" TargetMode="External"/><Relationship Id="rId19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hyperlink" Target="https://www.flaticon.com/de/kostenlose-icons/batterie" TargetMode="External"/><Relationship Id="rId14" Type="http://schemas.openxmlformats.org/officeDocument/2006/relationships/hyperlink" Target="https://www.flaticon.com/de/kostenlose-icons/photovoltaik-ha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9ED51E5-B08A-43BF-8DE0-CF89F20AAE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+mj-lt"/>
              </a:rPr>
              <a:t>Erneuerbare Energie-Gemeinschaften (</a:t>
            </a:r>
            <a:r>
              <a:rPr lang="de-DE" dirty="0" err="1">
                <a:latin typeface="+mj-lt"/>
              </a:rPr>
              <a:t>EEGe</a:t>
            </a:r>
            <a:r>
              <a:rPr lang="de-DE" dirty="0">
                <a:latin typeface="+mj-lt"/>
              </a:rPr>
              <a:t>)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E6778E4F-EEA1-4DF4-AB00-C4C4A15B9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132" y="3554964"/>
            <a:ext cx="9993357" cy="1259628"/>
          </a:xfrm>
        </p:spPr>
        <p:txBody>
          <a:bodyPr/>
          <a:lstStyle/>
          <a:p>
            <a:r>
              <a:rPr lang="de-DE" dirty="0">
                <a:latin typeface="+mj-lt"/>
              </a:rPr>
              <a:t>Mit Bürgerenergie zur Energietransformation</a:t>
            </a:r>
          </a:p>
          <a:p>
            <a:endParaRPr lang="de-DE" sz="2000" dirty="0"/>
          </a:p>
          <a:p>
            <a:r>
              <a:rPr lang="de-DE" sz="2000" dirty="0"/>
              <a:t>Barbara Dröschel, IZES gGmbH</a:t>
            </a:r>
            <a:endParaRPr lang="de-D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990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E5CF6E8-F372-4AA1-9329-F293B696E686}"/>
              </a:ext>
            </a:extLst>
          </p:cNvPr>
          <p:cNvSpPr/>
          <p:nvPr/>
        </p:nvSpPr>
        <p:spPr>
          <a:xfrm>
            <a:off x="7848059" y="3822008"/>
            <a:ext cx="4197532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53737"/>
            <a:ext cx="7553604" cy="534404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952ECCC-0B92-8231-FF28-C6568ABCE419}"/>
              </a:ext>
            </a:extLst>
          </p:cNvPr>
          <p:cNvSpPr txBox="1"/>
          <p:nvPr/>
        </p:nvSpPr>
        <p:spPr>
          <a:xfrm>
            <a:off x="7637418" y="5761704"/>
            <a:ext cx="440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Quelle: Österreichische Koordinationsstelle für Energiegemeinschaften im Klima- und Energiefonds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A5926DC-20D8-4314-B781-BBB804893403}"/>
              </a:ext>
            </a:extLst>
          </p:cNvPr>
          <p:cNvSpPr txBox="1"/>
          <p:nvPr/>
        </p:nvSpPr>
        <p:spPr>
          <a:xfrm>
            <a:off x="7553604" y="1393955"/>
            <a:ext cx="4490350" cy="334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70000">
              <a:lnSpc>
                <a:spcPct val="90000"/>
              </a:lnSpc>
              <a:spcBef>
                <a:spcPts val="1200"/>
              </a:spcBef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</a:pPr>
            <a:r>
              <a:rPr lang="de-DE" sz="1400" b="1" dirty="0">
                <a:latin typeface="+mj-lt"/>
              </a:rPr>
              <a:t>Ebene 1: </a:t>
            </a:r>
            <a:r>
              <a:rPr lang="de-DE" sz="1400" b="1" dirty="0">
                <a:latin typeface="+mj-lt"/>
                <a:hlinkClick r:id="rId3" tooltip="Höchstspannu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Höchstspannungsnetz</a:t>
            </a:r>
            <a:r>
              <a:rPr lang="de-DE" sz="1400" b="1" dirty="0">
                <a:latin typeface="+mj-lt"/>
              </a:rPr>
              <a:t> mit 380/220 kV, einschließlich 380-/220-kV-Umspannung</a:t>
            </a:r>
          </a:p>
          <a:p>
            <a:pPr marL="228600" indent="-270000">
              <a:lnSpc>
                <a:spcPct val="90000"/>
              </a:lnSpc>
              <a:spcBef>
                <a:spcPts val="1200"/>
              </a:spcBef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</a:pPr>
            <a:r>
              <a:rPr lang="de-DE" sz="1400" b="1" dirty="0">
                <a:latin typeface="+mj-lt"/>
              </a:rPr>
              <a:t>Ebene 2: </a:t>
            </a:r>
            <a:r>
              <a:rPr lang="de-DE" sz="1400" b="1" dirty="0">
                <a:latin typeface="+mj-lt"/>
                <a:hlinkClick r:id="rId4" tooltip="Umspannwer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Umspannung</a:t>
            </a:r>
            <a:r>
              <a:rPr lang="de-DE" sz="1400" b="1" dirty="0">
                <a:latin typeface="+mj-lt"/>
              </a:rPr>
              <a:t> zwischen Höchst- und Hochspannungsebene</a:t>
            </a:r>
          </a:p>
          <a:p>
            <a:pPr marL="228600" indent="-270000">
              <a:lnSpc>
                <a:spcPct val="90000"/>
              </a:lnSpc>
              <a:spcBef>
                <a:spcPts val="1200"/>
              </a:spcBef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</a:pPr>
            <a:r>
              <a:rPr lang="de-DE" sz="1400" b="1" dirty="0">
                <a:latin typeface="+mj-lt"/>
              </a:rPr>
              <a:t>Ebene 3: </a:t>
            </a:r>
            <a:r>
              <a:rPr lang="de-DE" sz="1400" b="1" dirty="0">
                <a:latin typeface="+mj-lt"/>
                <a:hlinkClick r:id="rId5" tooltip="Hochspannu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Hochspannungsnetz</a:t>
            </a:r>
            <a:r>
              <a:rPr lang="de-DE" sz="1400" b="1" dirty="0">
                <a:latin typeface="+mj-lt"/>
              </a:rPr>
              <a:t> mit 110 kV</a:t>
            </a:r>
          </a:p>
          <a:p>
            <a:pPr marL="228600" indent="-270000">
              <a:lnSpc>
                <a:spcPct val="90000"/>
              </a:lnSpc>
              <a:spcBef>
                <a:spcPts val="1200"/>
              </a:spcBef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</a:pPr>
            <a:r>
              <a:rPr lang="de-DE" sz="1400" b="1" dirty="0">
                <a:latin typeface="+mj-lt"/>
              </a:rPr>
              <a:t>Ebene 4: Umspannung zwischen Hoch- und Mittelspannung</a:t>
            </a:r>
          </a:p>
          <a:p>
            <a:pPr marL="228600" indent="-270000">
              <a:lnSpc>
                <a:spcPct val="90000"/>
              </a:lnSpc>
              <a:spcBef>
                <a:spcPts val="1200"/>
              </a:spcBef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</a:pPr>
            <a:r>
              <a:rPr lang="de-DE" sz="1400" b="1" dirty="0">
                <a:latin typeface="+mj-lt"/>
              </a:rPr>
              <a:t>Ebene 5: </a:t>
            </a:r>
            <a:r>
              <a:rPr lang="de-DE" sz="1400" b="1" dirty="0">
                <a:latin typeface="+mj-lt"/>
                <a:hlinkClick r:id="rId6" tooltip="Mittelspannungsnetz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Mittelspannungsnetz</a:t>
            </a:r>
            <a:r>
              <a:rPr lang="de-DE" sz="1400" b="1" dirty="0">
                <a:latin typeface="+mj-lt"/>
              </a:rPr>
              <a:t> bis üblicherweise 10 bis 35 kV</a:t>
            </a:r>
          </a:p>
          <a:p>
            <a:pPr marL="228600" indent="-270000">
              <a:lnSpc>
                <a:spcPct val="90000"/>
              </a:lnSpc>
              <a:spcBef>
                <a:spcPts val="1200"/>
              </a:spcBef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</a:pPr>
            <a:r>
              <a:rPr lang="de-DE" sz="1400" b="1" dirty="0">
                <a:latin typeface="+mj-lt"/>
              </a:rPr>
              <a:t>Ebene 6: Umspannung zwischen Mittel- und Niederspannung</a:t>
            </a:r>
          </a:p>
          <a:p>
            <a:pPr marL="228600" indent="-270000">
              <a:lnSpc>
                <a:spcPct val="90000"/>
              </a:lnSpc>
              <a:spcBef>
                <a:spcPts val="1200"/>
              </a:spcBef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</a:pPr>
            <a:r>
              <a:rPr lang="de-DE" sz="1400" b="1" dirty="0">
                <a:latin typeface="+mj-lt"/>
              </a:rPr>
              <a:t>Ebene 7: </a:t>
            </a:r>
            <a:r>
              <a:rPr lang="de-DE" sz="1400" b="1" dirty="0">
                <a:latin typeface="+mj-lt"/>
                <a:hlinkClick r:id="rId7" tooltip="Niederspannungsnetz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Niederspannungsnetz</a:t>
            </a:r>
            <a:r>
              <a:rPr lang="de-DE" sz="1400" b="1" dirty="0">
                <a:latin typeface="+mj-lt"/>
              </a:rPr>
              <a:t> mit üblicherweise 400 V</a:t>
            </a:r>
          </a:p>
        </p:txBody>
      </p:sp>
      <p:sp>
        <p:nvSpPr>
          <p:cNvPr id="6" name="Titel 42">
            <a:extLst>
              <a:ext uri="{FF2B5EF4-FFF2-40B4-BE49-F238E27FC236}">
                <a16:creationId xmlns:a16="http://schemas.microsoft.com/office/drawing/2014/main" id="{4631796B-ECC8-4EC3-BA9E-6DB65997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82" y="439992"/>
            <a:ext cx="8380445" cy="653125"/>
          </a:xfrm>
        </p:spPr>
        <p:txBody>
          <a:bodyPr/>
          <a:lstStyle/>
          <a:p>
            <a:r>
              <a:rPr lang="de-DE" dirty="0"/>
              <a:t>EE-Gemeinschaften in Österreich</a:t>
            </a:r>
          </a:p>
        </p:txBody>
      </p:sp>
    </p:spTree>
    <p:extLst>
      <p:ext uri="{BB962C8B-B14F-4D97-AF65-F5344CB8AC3E}">
        <p14:creationId xmlns:p14="http://schemas.microsoft.com/office/powerpoint/2010/main" val="2387043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 42">
            <a:extLst>
              <a:ext uri="{FF2B5EF4-FFF2-40B4-BE49-F238E27FC236}">
                <a16:creationId xmlns:a16="http://schemas.microsoft.com/office/drawing/2014/main" id="{E695FDAD-5044-42BD-9A35-3CA3854B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96" y="320766"/>
            <a:ext cx="8380445" cy="653125"/>
          </a:xfrm>
        </p:spPr>
        <p:txBody>
          <a:bodyPr>
            <a:normAutofit fontScale="90000"/>
          </a:bodyPr>
          <a:lstStyle/>
          <a:p>
            <a:r>
              <a:rPr lang="de-DE" dirty="0"/>
              <a:t>Welche Optionen des Stromteilens gibt es bereits heute?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B82AAE-F3E5-45E3-80CE-0F1C31511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725" y="981312"/>
            <a:ext cx="1438275" cy="17526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A3DFDDB-8B92-4891-A029-32FE44997BDD}"/>
              </a:ext>
            </a:extLst>
          </p:cNvPr>
          <p:cNvSpPr txBox="1"/>
          <p:nvPr/>
        </p:nvSpPr>
        <p:spPr>
          <a:xfrm>
            <a:off x="225496" y="5714685"/>
            <a:ext cx="366195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/>
              <a:t>Quellen: All </a:t>
            </a:r>
            <a:r>
              <a:rPr lang="de-DE" sz="900" dirty="0" err="1"/>
              <a:t>following</a:t>
            </a:r>
            <a:r>
              <a:rPr lang="de-DE" sz="900" dirty="0"/>
              <a:t> i</a:t>
            </a:r>
            <a:r>
              <a:rPr lang="en-US" sz="900" dirty="0"/>
              <a:t>cons made by </a:t>
            </a:r>
            <a:r>
              <a:rPr lang="en-US" sz="900" dirty="0" err="1">
                <a:hlinkClick r:id="rId3"/>
              </a:rPr>
              <a:t>Freepik</a:t>
            </a:r>
            <a:r>
              <a:rPr lang="en-US" sz="900" dirty="0"/>
              <a:t> from </a:t>
            </a:r>
            <a:r>
              <a:rPr lang="en-US" sz="900" dirty="0">
                <a:hlinkClick r:id="rId4"/>
              </a:rPr>
              <a:t>www.flaticon.com</a:t>
            </a:r>
            <a:endParaRPr lang="de-DE" sz="900" dirty="0"/>
          </a:p>
          <a:p>
            <a:r>
              <a:rPr lang="de-DE" sz="900" dirty="0"/>
              <a:t>Solarhaus: </a:t>
            </a:r>
            <a:r>
              <a:rPr lang="de-DE" sz="900" dirty="0">
                <a:hlinkClick r:id="rId5"/>
              </a:rPr>
              <a:t>https://www.flaticon.com/de/kostenlose-icons/photovoltaik-haus</a:t>
            </a:r>
            <a:r>
              <a:rPr lang="de-DE" sz="900" dirty="0"/>
              <a:t>; WP: </a:t>
            </a:r>
            <a:r>
              <a:rPr lang="de-DE" sz="900" dirty="0">
                <a:hlinkClick r:id="rId6"/>
              </a:rPr>
              <a:t>https://www.flaticon.com/de/kostenlose-icons/warmepumpe</a:t>
            </a:r>
            <a:r>
              <a:rPr lang="de-DE" sz="900" dirty="0"/>
              <a:t>; E-Auto: </a:t>
            </a:r>
            <a:r>
              <a:rPr lang="de-DE" sz="900" dirty="0">
                <a:hlinkClick r:id="rId7"/>
              </a:rPr>
              <a:t>https://www.flaticon.com/de/kostenlose-icons/wagen</a:t>
            </a:r>
            <a:r>
              <a:rPr lang="de-DE" sz="900" dirty="0"/>
              <a:t>   </a:t>
            </a:r>
          </a:p>
          <a:p>
            <a:endParaRPr lang="de-DE" sz="9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4A7C793-8514-4BE8-A3FB-1750537E98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2" y="1060527"/>
            <a:ext cx="1000163" cy="100016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FA6AB27-0265-4843-8848-CAEC7083B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914" y="1184735"/>
            <a:ext cx="1438275" cy="17526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CE71F6F-5468-4653-8587-075E1D2DA7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0" y="1937171"/>
            <a:ext cx="1000164" cy="100016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4D4EB8E-5BFD-4496-AC1B-7182D0A117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89" y="1914771"/>
            <a:ext cx="873952" cy="873952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84F34362-70DB-4F16-B235-59BF7BCD838E}"/>
              </a:ext>
            </a:extLst>
          </p:cNvPr>
          <p:cNvSpPr/>
          <p:nvPr/>
        </p:nvSpPr>
        <p:spPr>
          <a:xfrm>
            <a:off x="468928" y="2887088"/>
            <a:ext cx="18462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Eigenverbrauch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E98BD188-5908-4623-B0E7-E73ED2F5A4C0}"/>
              </a:ext>
            </a:extLst>
          </p:cNvPr>
          <p:cNvSpPr/>
          <p:nvPr/>
        </p:nvSpPr>
        <p:spPr>
          <a:xfrm>
            <a:off x="4475279" y="2887088"/>
            <a:ext cx="184621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Mieterstrom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7D205D55-4FAE-414C-8E11-6BBB14BD566F}"/>
              </a:ext>
            </a:extLst>
          </p:cNvPr>
          <p:cNvSpPr/>
          <p:nvPr/>
        </p:nvSpPr>
        <p:spPr>
          <a:xfrm>
            <a:off x="8481630" y="2937335"/>
            <a:ext cx="30311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Gemeinschaftliche Gebäudeversorgung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432C7D4-0BD3-4667-AD7F-DAC7FC06E6A1}"/>
              </a:ext>
            </a:extLst>
          </p:cNvPr>
          <p:cNvSpPr txBox="1"/>
          <p:nvPr/>
        </p:nvSpPr>
        <p:spPr>
          <a:xfrm>
            <a:off x="3823065" y="4040522"/>
            <a:ext cx="3535682" cy="193899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87313" indent="-87313">
              <a:buFontTx/>
              <a:buChar char="-"/>
              <a:defRPr sz="1200"/>
            </a:lvl1pPr>
          </a:lstStyle>
          <a:p>
            <a:r>
              <a:rPr lang="de-DE" dirty="0"/>
              <a:t>Bewohner*innen werden mit Strom vom Dach ihres Hauses versorgt</a:t>
            </a:r>
          </a:p>
          <a:p>
            <a:r>
              <a:rPr lang="de-DE" dirty="0"/>
              <a:t>Mieterstromzuschlag für den lokal verbrauchten Strom</a:t>
            </a:r>
          </a:p>
          <a:p>
            <a:r>
              <a:rPr lang="de-DE" dirty="0"/>
              <a:t>Strompreis max. 90 % vom Preis d. lokalen Grundversorgers</a:t>
            </a:r>
          </a:p>
          <a:p>
            <a:r>
              <a:rPr lang="de-DE" dirty="0"/>
              <a:t>Anlagenbetreiber liefert auch Reststrom</a:t>
            </a:r>
          </a:p>
          <a:p>
            <a:r>
              <a:rPr lang="de-DE" dirty="0"/>
              <a:t>Anlagenbetreiber muss alle Lieferantenverpflichtungen nach §§ 40 ff EnWG einhalten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2E2EB8A-47D5-4BCE-8D77-5D407F73F894}"/>
              </a:ext>
            </a:extLst>
          </p:cNvPr>
          <p:cNvSpPr txBox="1"/>
          <p:nvPr/>
        </p:nvSpPr>
        <p:spPr>
          <a:xfrm>
            <a:off x="0" y="4040522"/>
            <a:ext cx="3535681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7313" indent="-87313">
              <a:buFontTx/>
              <a:buChar char="-"/>
            </a:pPr>
            <a:r>
              <a:rPr lang="de-DE" sz="1200" dirty="0"/>
              <a:t>PV-Strom vom eigenen Dach wird selbst verbraucht.</a:t>
            </a:r>
          </a:p>
          <a:p>
            <a:pPr marL="87313" indent="-87313">
              <a:buFontTx/>
              <a:buChar char="-"/>
            </a:pPr>
            <a:r>
              <a:rPr lang="de-DE" sz="1200" dirty="0"/>
              <a:t>Reststrom wird von einem Lieferanten bezogen.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4E519AD-6114-4C43-A39D-103EEABE4B14}"/>
              </a:ext>
            </a:extLst>
          </p:cNvPr>
          <p:cNvSpPr txBox="1"/>
          <p:nvPr/>
        </p:nvSpPr>
        <p:spPr>
          <a:xfrm>
            <a:off x="8229339" y="4040522"/>
            <a:ext cx="3535682" cy="175432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marL="87313" indent="-87313">
              <a:buFontTx/>
              <a:buChar char="-"/>
              <a:defRPr sz="1200"/>
            </a:lvl1pPr>
          </a:lstStyle>
          <a:p>
            <a:r>
              <a:rPr lang="de-DE" dirty="0"/>
              <a:t>Bewohner*innen werden mit Strom vom Dach ihres Hauses versorgt</a:t>
            </a:r>
          </a:p>
          <a:p>
            <a:r>
              <a:rPr lang="de-DE" u="sng" dirty="0"/>
              <a:t>Kein</a:t>
            </a:r>
            <a:r>
              <a:rPr lang="de-DE" dirty="0"/>
              <a:t> Zuschlag wie beim Mieterstrom</a:t>
            </a:r>
          </a:p>
          <a:p>
            <a:r>
              <a:rPr lang="de-DE" dirty="0"/>
              <a:t>Anlagenbetreiber liefert nur Solarstrom</a:t>
            </a:r>
          </a:p>
          <a:p>
            <a:r>
              <a:rPr lang="de-DE" dirty="0"/>
              <a:t>Jeder Nutzer kann eigenen Reststromlieferanten wählen</a:t>
            </a:r>
          </a:p>
          <a:p>
            <a:r>
              <a:rPr lang="de-DE" dirty="0"/>
              <a:t>Anlagenbetreiber ist befreit von Lieferantenverpflichtungen nach §§ 40 ff EnWG</a:t>
            </a:r>
          </a:p>
          <a:p>
            <a:r>
              <a:rPr lang="de-DE" dirty="0"/>
              <a:t>Smart Meter wird benötigt</a:t>
            </a:r>
          </a:p>
        </p:txBody>
      </p:sp>
    </p:spTree>
    <p:extLst>
      <p:ext uri="{BB962C8B-B14F-4D97-AF65-F5344CB8AC3E}">
        <p14:creationId xmlns:p14="http://schemas.microsoft.com/office/powerpoint/2010/main" val="151954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" grpId="0" animBg="1"/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E4C43-E334-4080-AF3F-C1DE2B2A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+mj-lt"/>
              </a:rPr>
              <a:t>Welche Vorteile bietet eine </a:t>
            </a:r>
            <a:r>
              <a:rPr lang="de-DE" dirty="0" err="1">
                <a:latin typeface="+mj-lt"/>
              </a:rPr>
              <a:t>EEGe</a:t>
            </a:r>
            <a:r>
              <a:rPr lang="de-DE" dirty="0">
                <a:latin typeface="+mj-lt"/>
              </a:rPr>
              <a:t> für KMU und öffentlichen Einrichtungen?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373C8B-5648-41F2-AA5E-FF594BB6D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63" y="1452465"/>
            <a:ext cx="11635274" cy="4230222"/>
          </a:xfrm>
        </p:spPr>
        <p:txBody>
          <a:bodyPr/>
          <a:lstStyle/>
          <a:p>
            <a:r>
              <a:rPr lang="de-DE" dirty="0">
                <a:latin typeface="+mj-lt"/>
              </a:rPr>
              <a:t>Senkung der Energiekosten</a:t>
            </a:r>
          </a:p>
          <a:p>
            <a:r>
              <a:rPr lang="de-DE" dirty="0"/>
              <a:t>Spitzenlastkappung</a:t>
            </a:r>
            <a:endParaRPr lang="de-DE" dirty="0">
              <a:latin typeface="+mj-lt"/>
            </a:endParaRPr>
          </a:p>
          <a:p>
            <a:r>
              <a:rPr lang="de-DE" dirty="0">
                <a:latin typeface="+mj-lt"/>
              </a:rPr>
              <a:t>Preisstabilität und Planungssicherheit beim Strom</a:t>
            </a:r>
          </a:p>
          <a:p>
            <a:r>
              <a:rPr lang="de-DE" dirty="0"/>
              <a:t>Sichere und oft höhere Erträge für den in der Gemeinschaft geteilten PV-Strom (im Vergleich zur EEG-Vergütung)</a:t>
            </a:r>
            <a:endParaRPr lang="de-DE" dirty="0">
              <a:latin typeface="+mj-lt"/>
            </a:endParaRPr>
          </a:p>
          <a:p>
            <a:r>
              <a:rPr lang="de-DE" dirty="0"/>
              <a:t>Nach Auslaufen der EEG-Vergütung kann der EE-Strom weiterhin zu fairen Preisen innerhalb der </a:t>
            </a:r>
            <a:r>
              <a:rPr lang="de-DE" dirty="0" err="1"/>
              <a:t>EEGe</a:t>
            </a:r>
            <a:r>
              <a:rPr lang="de-DE" dirty="0"/>
              <a:t> verkauft werden.</a:t>
            </a:r>
          </a:p>
          <a:p>
            <a:r>
              <a:rPr lang="de-DE" dirty="0">
                <a:latin typeface="+mj-lt"/>
              </a:rPr>
              <a:t>Lokale Wertschöpfung auch beim Strom</a:t>
            </a:r>
          </a:p>
          <a:p>
            <a:r>
              <a:rPr lang="de-DE" dirty="0"/>
              <a:t>Gute Informationen für KMU: </a:t>
            </a:r>
            <a:r>
              <a:rPr lang="de-DE" dirty="0">
                <a:hlinkClick r:id="rId2"/>
              </a:rPr>
              <a:t>https://www.pv-auf-gewerbe.nrw/pv-auf-ihrem-dach/voraussetzungen-und-dimensionierung</a:t>
            </a:r>
            <a:r>
              <a:rPr lang="de-DE" dirty="0"/>
              <a:t> ,  </a:t>
            </a:r>
            <a:r>
              <a:rPr lang="de-DE" dirty="0">
                <a:hlinkClick r:id="rId3"/>
              </a:rPr>
              <a:t>https://www.photovoltaik-bw.de/fileadmin/user_upload/Themen/PV_in_Gewerbe_und_Industrie/Downloads/PV-Netzwerk_BW_Solarcluster_PV_Gewerbe_Industrie_2024.pdf</a:t>
            </a:r>
            <a:r>
              <a:rPr lang="de-DE" dirty="0"/>
              <a:t> ,  </a:t>
            </a:r>
            <a:r>
              <a:rPr lang="de-DE" dirty="0">
                <a:hlinkClick r:id="rId4"/>
              </a:rPr>
              <a:t>https://www.klimaschutz-niedersachsen.de/themen/strom/pv-gewerbe-industrie.php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0253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E4C43-E334-4080-AF3F-C1DE2B2A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+mj-lt"/>
              </a:rPr>
              <a:t>Einige Spezialanwendungen für KMU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373C8B-5648-41F2-AA5E-FF594BB6D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309"/>
            <a:ext cx="11635274" cy="4230222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PV-Leichtmodule für Hallendächer mit geringer Traglast. Stromgestehungskosten 5-7 Cent/kWh, Gewicht 3-5 kg/m2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Repowering</a:t>
            </a:r>
            <a:r>
              <a:rPr lang="de-DE" dirty="0"/>
              <a:t> von PV-Anlagen</a:t>
            </a:r>
          </a:p>
          <a:p>
            <a:pPr marL="0" indent="0">
              <a:buNone/>
            </a:pPr>
            <a:r>
              <a:rPr lang="de-DE" dirty="0"/>
              <a:t>Vorteile: Mehr Leistung auf gleicher Fläche, langfristig geringere Betriebskosten, höherer Eigenverbrauch, Beibehaltung der alten EEG-Vergütung</a:t>
            </a:r>
          </a:p>
          <a:p>
            <a:pPr marL="0" indent="0">
              <a:buNone/>
            </a:pPr>
            <a:r>
              <a:rPr lang="de-DE" dirty="0"/>
              <a:t>Nachteile: erneute Investition, Prüfung auf Kompatibilität erforderlich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3BF33F7-143D-4711-ADDB-1BCF03FAD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6" y="1837747"/>
            <a:ext cx="3278472" cy="23691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BAEB93C-E810-4F7F-8268-A9ED9653163B}"/>
              </a:ext>
            </a:extLst>
          </p:cNvPr>
          <p:cNvSpPr txBox="1"/>
          <p:nvPr/>
        </p:nvSpPr>
        <p:spPr>
          <a:xfrm rot="16200000">
            <a:off x="9175249" y="3461362"/>
            <a:ext cx="56204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Quelle: </a:t>
            </a:r>
            <a:r>
              <a:rPr lang="de-DE" sz="900" dirty="0">
                <a:hlinkClick r:id="rId3"/>
              </a:rPr>
              <a:t>https://www.sunoyster.com/leicht-pv/</a:t>
            </a:r>
            <a:r>
              <a:rPr lang="de-DE" sz="900" dirty="0"/>
              <a:t> und https://www.eleviongreen.de/article/repowering-photovoltaik 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0DB267A-FA7C-4125-854B-76DA53079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823" y="1837747"/>
            <a:ext cx="3525184" cy="193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4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09F13-7764-460F-B9FD-C913B7C75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Vielen Dank für Ihre Aufmerksamkeit!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B1C131-F5FD-44CC-82BF-9944C9642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Barbara Dröschel, IZES gGmbH</a:t>
            </a:r>
          </a:p>
          <a:p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droeschel@izes.de</a:t>
            </a:r>
          </a:p>
        </p:txBody>
      </p:sp>
    </p:spTree>
    <p:extLst>
      <p:ext uri="{BB962C8B-B14F-4D97-AF65-F5344CB8AC3E}">
        <p14:creationId xmlns:p14="http://schemas.microsoft.com/office/powerpoint/2010/main" val="143073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9020-CA4E-49C1-97F8-C11CF715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CB30CA-C0BF-4A11-BE98-E1270FD9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63" y="1254034"/>
            <a:ext cx="11635274" cy="4646368"/>
          </a:xfrm>
        </p:spPr>
        <p:txBody>
          <a:bodyPr>
            <a:normAutofit lnSpcReduction="10000"/>
          </a:bodyPr>
          <a:lstStyle/>
          <a:p>
            <a:pPr indent="-270000">
              <a:lnSpc>
                <a:spcPct val="100000"/>
              </a:lnSpc>
              <a:spcBef>
                <a:spcPts val="1200"/>
              </a:spcBef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</a:pPr>
            <a:r>
              <a:rPr lang="de-DE" sz="2000" b="1" dirty="0">
                <a:solidFill>
                  <a:schemeClr val="tx1"/>
                </a:solidFill>
                <a:latin typeface="+mj-lt"/>
              </a:rPr>
              <a:t>Begrüßung </a:t>
            </a:r>
          </a:p>
          <a:p>
            <a:pPr indent="-270000">
              <a:lnSpc>
                <a:spcPct val="100000"/>
              </a:lnSpc>
              <a:spcBef>
                <a:spcPts val="1200"/>
              </a:spcBef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</a:pPr>
            <a:r>
              <a:rPr lang="de-DE" sz="2000" b="1" dirty="0">
                <a:solidFill>
                  <a:schemeClr val="tx1"/>
                </a:solidFill>
                <a:latin typeface="+mj-lt"/>
              </a:rPr>
              <a:t>Vorstellung und aktueller Stand im Forschungsprojekt Modell EE-Gemeinschaft </a:t>
            </a:r>
            <a:br>
              <a:rPr lang="de-DE" sz="2000" b="1" dirty="0">
                <a:solidFill>
                  <a:schemeClr val="tx1"/>
                </a:solidFill>
                <a:latin typeface="+mj-lt"/>
              </a:rPr>
            </a:br>
            <a:r>
              <a:rPr lang="de-DE" sz="2000" b="1" dirty="0">
                <a:solidFill>
                  <a:schemeClr val="tx1"/>
                </a:solidFill>
                <a:latin typeface="+mj-lt"/>
              </a:rPr>
              <a:t>Barbara Dröschel, IZES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PV-Anlagen des Landkreises -  eine Kosten-Nutzen-Darstellung, </a:t>
            </a:r>
            <a:br>
              <a:rPr lang="de-DE" sz="1800" b="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800" b="0" dirty="0"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Ralf Rupp, Klimaschutzmanager des LK Saarlouis </a:t>
            </a:r>
            <a:endParaRPr lang="de-DE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70000">
              <a:lnSpc>
                <a:spcPct val="100000"/>
              </a:lnSpc>
              <a:spcBef>
                <a:spcPts val="1200"/>
              </a:spcBef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</a:pPr>
            <a:r>
              <a:rPr lang="de-DE" sz="2000" b="1" dirty="0">
                <a:solidFill>
                  <a:schemeClr val="tx1"/>
                </a:solidFill>
                <a:latin typeface="+mj-lt"/>
              </a:rPr>
              <a:t>Solarprojekte der BEG </a:t>
            </a:r>
            <a:r>
              <a:rPr lang="de-DE" sz="2000" b="1" dirty="0" err="1">
                <a:solidFill>
                  <a:schemeClr val="tx1"/>
                </a:solidFill>
                <a:latin typeface="+mj-lt"/>
              </a:rPr>
              <a:t>Köllertal</a:t>
            </a:r>
            <a:r>
              <a:rPr lang="de-DE" sz="2000" b="1" dirty="0">
                <a:solidFill>
                  <a:schemeClr val="tx1"/>
                </a:solidFill>
                <a:latin typeface="+mj-lt"/>
              </a:rPr>
              <a:t> in Saarlouis- ein Erfahrungsbericht, </a:t>
            </a:r>
            <a:br>
              <a:rPr lang="de-DE" sz="2000" b="1" dirty="0">
                <a:solidFill>
                  <a:schemeClr val="tx1"/>
                </a:solidFill>
                <a:latin typeface="+mj-lt"/>
              </a:rPr>
            </a:br>
            <a:r>
              <a:rPr lang="de-DE" sz="2000" b="1" dirty="0">
                <a:solidFill>
                  <a:schemeClr val="tx1"/>
                </a:solidFill>
                <a:latin typeface="+mj-lt"/>
              </a:rPr>
              <a:t>Karl-Werner </a:t>
            </a:r>
            <a:r>
              <a:rPr lang="de-DE" sz="2000" b="1" dirty="0" err="1">
                <a:solidFill>
                  <a:schemeClr val="tx1"/>
                </a:solidFill>
                <a:latin typeface="+mj-lt"/>
              </a:rPr>
              <a:t>Götzinger</a:t>
            </a:r>
            <a:r>
              <a:rPr lang="de-DE" sz="2000" b="1" dirty="0">
                <a:solidFill>
                  <a:schemeClr val="tx1"/>
                </a:solidFill>
                <a:latin typeface="+mj-lt"/>
              </a:rPr>
              <a:t>, BEG </a:t>
            </a:r>
            <a:r>
              <a:rPr lang="de-DE" sz="2000" b="1" dirty="0" err="1">
                <a:solidFill>
                  <a:schemeClr val="tx1"/>
                </a:solidFill>
                <a:latin typeface="+mj-lt"/>
              </a:rPr>
              <a:t>Köllertal</a:t>
            </a:r>
            <a:r>
              <a:rPr lang="de-DE" sz="20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indent="-270000">
              <a:lnSpc>
                <a:spcPct val="100000"/>
              </a:lnSpc>
              <a:spcBef>
                <a:spcPts val="1200"/>
              </a:spcBef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</a:pPr>
            <a:r>
              <a:rPr lang="de-DE" sz="2000" b="1" dirty="0">
                <a:solidFill>
                  <a:schemeClr val="tx1"/>
                </a:solidFill>
                <a:latin typeface="+mj-lt"/>
              </a:rPr>
              <a:t>Fragen und Diskussion</a:t>
            </a:r>
            <a:endParaRPr lang="de-DE" dirty="0"/>
          </a:p>
          <a:p>
            <a:pPr indent="-270000">
              <a:lnSpc>
                <a:spcPct val="100000"/>
              </a:lnSpc>
              <a:spcBef>
                <a:spcPts val="1200"/>
              </a:spcBef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</a:pPr>
            <a:r>
              <a:rPr lang="de-DE" sz="2000" b="1" dirty="0">
                <a:solidFill>
                  <a:schemeClr val="tx1"/>
                </a:solidFill>
                <a:latin typeface="+mj-lt"/>
              </a:rPr>
              <a:t>Ab ca. 19 Uhr: Umtrunk mit Snacks und Gelegenheit zum Weiterdiskutieren</a:t>
            </a:r>
          </a:p>
          <a:p>
            <a:pPr marL="457200" algn="just">
              <a:lnSpc>
                <a:spcPct val="107000"/>
              </a:lnSpc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freuen uns über Ihr Interesse und einen spannenden Abend mit Ihnen!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69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1A1C5-C713-47E9-AA79-8FDC5119D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IZES gGmbH</a:t>
            </a:r>
          </a:p>
        </p:txBody>
      </p:sp>
      <p:sp>
        <p:nvSpPr>
          <p:cNvPr id="118" name="Foliennummernplatzhalt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991975" y="6435725"/>
            <a:ext cx="200025" cy="32702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19" name="Rechteck 9"/>
          <p:cNvSpPr/>
          <p:nvPr/>
        </p:nvSpPr>
        <p:spPr>
          <a:xfrm>
            <a:off x="8389087" y="368438"/>
            <a:ext cx="404039" cy="3232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65" y="1060147"/>
            <a:ext cx="3821114" cy="5165726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extfeld 1"/>
          <p:cNvSpPr txBox="1"/>
          <p:nvPr/>
        </p:nvSpPr>
        <p:spPr>
          <a:xfrm>
            <a:off x="4764380" y="1344706"/>
            <a:ext cx="7427620" cy="526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200">
                <a:solidFill>
                  <a:srgbClr val="00668E"/>
                </a:solidFill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Institut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für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ZukunftsEnergie</a:t>
            </a:r>
            <a:r>
              <a:rPr dirty="0">
                <a:solidFill>
                  <a:schemeClr val="tx1"/>
                </a:solidFill>
              </a:rPr>
              <a:t>- und </a:t>
            </a:r>
            <a:r>
              <a:rPr dirty="0" err="1">
                <a:solidFill>
                  <a:schemeClr val="tx1"/>
                </a:solidFill>
              </a:rPr>
              <a:t>Stoffstromsysteme</a:t>
            </a:r>
            <a:r>
              <a:rPr dirty="0">
                <a:solidFill>
                  <a:schemeClr val="tx1"/>
                </a:solidFill>
              </a:rPr>
              <a:t> – </a:t>
            </a:r>
            <a:br>
              <a:rPr lang="de-DE" dirty="0">
                <a:solidFill>
                  <a:schemeClr val="tx1"/>
                </a:solidFill>
              </a:rPr>
            </a:br>
            <a:r>
              <a:rPr dirty="0">
                <a:solidFill>
                  <a:schemeClr val="tx1"/>
                </a:solidFill>
              </a:rPr>
              <a:t>IZES gGmbH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pPr marL="228600" lvl="1" indent="-270000"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  <a:tabLst>
                <a:tab pos="714375" algn="l"/>
              </a:tabLst>
            </a:pPr>
            <a:r>
              <a:rPr lang="de-DE" sz="2000" b="1" dirty="0">
                <a:latin typeface="+mj-lt"/>
              </a:rPr>
              <a:t>ein An-Institut der </a:t>
            </a:r>
            <a:r>
              <a:rPr lang="de-DE" sz="2000" b="1" dirty="0" err="1">
                <a:latin typeface="+mj-lt"/>
              </a:rPr>
              <a:t>htw</a:t>
            </a:r>
            <a:r>
              <a:rPr lang="de-DE" sz="2000" b="1" dirty="0">
                <a:latin typeface="+mj-lt"/>
              </a:rPr>
              <a:t> </a:t>
            </a:r>
            <a:r>
              <a:rPr lang="de-DE" sz="2000" b="1" dirty="0" err="1">
                <a:latin typeface="+mj-lt"/>
              </a:rPr>
              <a:t>saar</a:t>
            </a:r>
            <a:endParaRPr lang="de-DE" sz="2000" b="1" dirty="0">
              <a:latin typeface="+mj-lt"/>
            </a:endParaRPr>
          </a:p>
          <a:p>
            <a:pPr marL="228600" lvl="1" indent="-270000"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  <a:tabLst>
                <a:tab pos="714375" algn="l"/>
              </a:tabLst>
            </a:pPr>
            <a:r>
              <a:rPr lang="de-DE" sz="2000" b="1" dirty="0">
                <a:latin typeface="+mj-lt"/>
              </a:rPr>
              <a:t>gegründet: 1999</a:t>
            </a:r>
            <a:endParaRPr lang="de-DE" sz="2000" b="1" dirty="0">
              <a:latin typeface="+mj-lt"/>
              <a:sym typeface="Lota Grotesque"/>
            </a:endParaRPr>
          </a:p>
          <a:p>
            <a:pPr marL="228600" lvl="1" indent="-270000"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  <a:tabLst>
                <a:tab pos="714375" algn="l"/>
              </a:tabLst>
            </a:pPr>
            <a:r>
              <a:rPr lang="de-DE" sz="2000" b="1" dirty="0">
                <a:latin typeface="+mj-lt"/>
              </a:rPr>
              <a:t>Hauptsitz: Saarbrücken; Büro Berlin</a:t>
            </a:r>
          </a:p>
          <a:p>
            <a:pPr marL="228600" lvl="1" indent="-270000"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  <a:tabLst>
                <a:tab pos="714375" algn="l"/>
              </a:tabLst>
            </a:pPr>
            <a:r>
              <a:rPr lang="de-DE" sz="2000" b="1" dirty="0">
                <a:latin typeface="+mj-lt"/>
              </a:rPr>
              <a:t>Gesellschafter: Saarland (63,57 %), und weitere</a:t>
            </a:r>
          </a:p>
          <a:p>
            <a:pPr marL="444500" lvl="5" indent="-174625">
              <a:buClr>
                <a:srgbClr val="92D050"/>
              </a:buClr>
              <a:buSzPct val="85000"/>
              <a:buFont typeface="Arial" panose="020B0604020202020204" pitchFamily="34" charset="0"/>
              <a:buChar char="•"/>
            </a:pPr>
            <a:r>
              <a:rPr lang="de-DE" dirty="0"/>
              <a:t>Stadtwerke Saarbrücken Netz AG</a:t>
            </a:r>
          </a:p>
          <a:p>
            <a:pPr marL="444500" lvl="5" indent="-174625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+mn-lt"/>
              </a:rPr>
              <a:t>VSE AG, STEAG New Energies GmbH </a:t>
            </a:r>
          </a:p>
          <a:p>
            <a:pPr marL="444500" lvl="5" indent="-174625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+mn-lt"/>
              </a:rPr>
              <a:t>Pfalzwerke AG </a:t>
            </a:r>
          </a:p>
          <a:p>
            <a:pPr marL="444500" lvl="5" indent="-174625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/>
                </a:solidFill>
                <a:latin typeface="+mn-lt"/>
              </a:rPr>
              <a:t>Enovos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 Deutschland SE</a:t>
            </a:r>
          </a:p>
          <a:p>
            <a:pPr marL="444500" lvl="5" indent="-174625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/>
                </a:solidFill>
                <a:latin typeface="+mn-lt"/>
              </a:rPr>
              <a:t>htw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n-lt"/>
              </a:rPr>
              <a:t>saar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444500" lvl="5" indent="-174625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  <a:latin typeface="+mn-lt"/>
              </a:rPr>
              <a:t>Universität des Saarlandes</a:t>
            </a:r>
          </a:p>
          <a:p>
            <a:pPr marL="228600" lvl="5" indent="-270000">
              <a:lnSpc>
                <a:spcPct val="150000"/>
              </a:lnSpc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</a:pPr>
            <a:r>
              <a:rPr lang="de-DE" sz="2000" b="1" dirty="0">
                <a:latin typeface="+mj-lt"/>
              </a:rPr>
              <a:t>aktuell ca. 80 Mitarbeitende mit interdisziplinärer Ausrichtung</a:t>
            </a:r>
          </a:p>
          <a:p>
            <a:pPr marL="228600" lvl="5" indent="-270000">
              <a:lnSpc>
                <a:spcPct val="150000"/>
              </a:lnSpc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</a:pPr>
            <a:r>
              <a:rPr lang="de-DE" sz="2000" b="1" dirty="0">
                <a:latin typeface="+mj-lt"/>
              </a:rPr>
              <a:t>https://izes.eu/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3" name="Textfeld 13"/>
          <p:cNvSpPr txBox="1"/>
          <p:nvPr/>
        </p:nvSpPr>
        <p:spPr>
          <a:xfrm>
            <a:off x="5277093" y="2646179"/>
            <a:ext cx="641704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endParaRPr dirty="0"/>
          </a:p>
        </p:txBody>
      </p:sp>
      <p:sp>
        <p:nvSpPr>
          <p:cNvPr id="126" name="Textfeld 18"/>
          <p:cNvSpPr txBox="1"/>
          <p:nvPr/>
        </p:nvSpPr>
        <p:spPr>
          <a:xfrm>
            <a:off x="4764380" y="4441610"/>
            <a:ext cx="64170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endParaRPr dirty="0"/>
          </a:p>
        </p:txBody>
      </p:sp>
    </p:spTree>
  </p:cSld>
  <p:clrMapOvr>
    <a:masterClrMapping/>
  </p:clrMapOvr>
  <p:transition spd="med" advClick="0" advTm="2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77C3C7B-FE06-4FCA-898F-FF6D4634E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Forschung</a:t>
            </a:r>
          </a:p>
        </p:txBody>
      </p:sp>
      <p:sp>
        <p:nvSpPr>
          <p:cNvPr id="133" name="Inhaltsplatzhalter 1"/>
          <p:cNvSpPr txBox="1">
            <a:spLocks noGrp="1"/>
          </p:cNvSpPr>
          <p:nvPr>
            <p:ph idx="1"/>
          </p:nvPr>
        </p:nvSpPr>
        <p:spPr>
          <a:xfrm>
            <a:off x="234782" y="1400212"/>
            <a:ext cx="11635274" cy="4230223"/>
          </a:xfrm>
          <a:prstGeom prst="rect">
            <a:avLst/>
          </a:prstGeom>
        </p:spPr>
        <p:txBody>
          <a:bodyPr lIns="45719" tIns="45719" rIns="45719" bIns="45719"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  <a:defRPr sz="2100">
                <a:solidFill>
                  <a:srgbClr val="000000"/>
                </a:solidFill>
              </a:defRPr>
            </a:pPr>
            <a:r>
              <a:rPr lang="de-DE" sz="3100" b="1" dirty="0"/>
              <a:t>Unsere Arbeit soll zur Forschung an und der Umsetzung von einem nachhaltigen Leben und Wirtschaften beitragen.</a:t>
            </a:r>
          </a:p>
          <a:p>
            <a:pPr marL="0" indent="0">
              <a:lnSpc>
                <a:spcPct val="100000"/>
              </a:lnSpc>
              <a:buNone/>
              <a:defRPr sz="2100">
                <a:solidFill>
                  <a:srgbClr val="000000"/>
                </a:solidFill>
              </a:defRPr>
            </a:pPr>
            <a:r>
              <a:rPr lang="de-DE" sz="3100" b="1" dirty="0"/>
              <a:t>Dazu gehören die folgenden Dimensionen:</a:t>
            </a:r>
          </a:p>
          <a:p>
            <a:pPr marL="228600" lvl="1" indent="-270000">
              <a:lnSpc>
                <a:spcPct val="100000"/>
              </a:lnSpc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  <a:tabLst>
                <a:tab pos="714375" algn="l"/>
              </a:tabLst>
              <a:defRPr sz="2100">
                <a:solidFill>
                  <a:srgbClr val="000000"/>
                </a:solidFill>
              </a:defRPr>
            </a:pPr>
            <a:r>
              <a:rPr lang="de-DE" sz="2900" b="1" dirty="0">
                <a:latin typeface="+mj-lt"/>
              </a:rPr>
              <a:t>ökologische Dimension</a:t>
            </a:r>
          </a:p>
          <a:p>
            <a:pPr marL="228600" lvl="1" indent="-270000">
              <a:lnSpc>
                <a:spcPct val="100000"/>
              </a:lnSpc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  <a:tabLst>
                <a:tab pos="714375" algn="l"/>
              </a:tabLst>
              <a:defRPr sz="2100">
                <a:solidFill>
                  <a:srgbClr val="000000"/>
                </a:solidFill>
              </a:defRPr>
            </a:pPr>
            <a:r>
              <a:rPr lang="de-DE" sz="2900" b="1" dirty="0">
                <a:latin typeface="+mj-lt"/>
              </a:rPr>
              <a:t>ökonomische Dimension</a:t>
            </a:r>
          </a:p>
          <a:p>
            <a:pPr marL="228600" lvl="1" indent="-270000">
              <a:lnSpc>
                <a:spcPct val="100000"/>
              </a:lnSpc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  <a:tabLst>
                <a:tab pos="714375" algn="l"/>
              </a:tabLst>
              <a:defRPr sz="2100">
                <a:solidFill>
                  <a:srgbClr val="000000"/>
                </a:solidFill>
              </a:defRPr>
            </a:pPr>
            <a:r>
              <a:rPr lang="de-DE" sz="2900" b="1" dirty="0">
                <a:latin typeface="+mj-lt"/>
              </a:rPr>
              <a:t>sozial-kulturelle Dimension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  <a:defRPr sz="2100">
                <a:solidFill>
                  <a:srgbClr val="000000"/>
                </a:solidFill>
              </a:defRPr>
            </a:pPr>
            <a:endParaRPr lang="de-DE" dirty="0"/>
          </a:p>
          <a:p>
            <a:pPr marL="0" indent="0" hangingPunct="1">
              <a:lnSpc>
                <a:spcPct val="120000"/>
              </a:lnSpc>
              <a:spcBef>
                <a:spcPts val="0"/>
              </a:spcBef>
              <a:buFont typeface="Arial"/>
              <a:buNone/>
              <a:defRPr sz="2100">
                <a:solidFill>
                  <a:srgbClr val="000000"/>
                </a:solidFill>
              </a:defRPr>
            </a:pPr>
            <a:r>
              <a:rPr lang="de-DE" sz="3100" b="1" dirty="0">
                <a:solidFill>
                  <a:srgbClr val="000000"/>
                </a:solidFill>
              </a:rPr>
              <a:t>In unseren fünf Arbeitsfeldern arbeiten wir an den für die </a:t>
            </a:r>
            <a:br>
              <a:rPr lang="de-DE" sz="3100" b="1" dirty="0">
                <a:solidFill>
                  <a:srgbClr val="000000"/>
                </a:solidFill>
              </a:rPr>
            </a:br>
            <a:r>
              <a:rPr lang="de-DE" sz="3100" b="1" dirty="0">
                <a:solidFill>
                  <a:srgbClr val="000000"/>
                </a:solidFill>
              </a:rPr>
              <a:t>Transformation des Energie- und Ressourcensystems </a:t>
            </a:r>
          </a:p>
          <a:p>
            <a:pPr marL="0" indent="0" hangingPunct="1">
              <a:lnSpc>
                <a:spcPct val="120000"/>
              </a:lnSpc>
              <a:spcBef>
                <a:spcPts val="0"/>
              </a:spcBef>
              <a:buFont typeface="Arial"/>
              <a:buNone/>
              <a:defRPr sz="2100">
                <a:solidFill>
                  <a:srgbClr val="000000"/>
                </a:solidFill>
              </a:defRPr>
            </a:pPr>
            <a:r>
              <a:rPr lang="de-DE" sz="3100" b="1" dirty="0">
                <a:solidFill>
                  <a:srgbClr val="000000"/>
                </a:solidFill>
              </a:rPr>
              <a:t>relevanten Bereichen: </a:t>
            </a:r>
          </a:p>
          <a:p>
            <a:pPr marL="228600" lvl="1" indent="-270000">
              <a:lnSpc>
                <a:spcPct val="100000"/>
              </a:lnSpc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  <a:tabLst>
                <a:tab pos="714375" algn="l"/>
              </a:tabLst>
              <a:defRPr sz="2100">
                <a:solidFill>
                  <a:srgbClr val="000000"/>
                </a:solidFill>
              </a:defRPr>
            </a:pPr>
            <a:r>
              <a:rPr lang="de-DE" sz="2900" b="1" dirty="0">
                <a:solidFill>
                  <a:srgbClr val="000000"/>
                </a:solidFill>
                <a:latin typeface="+mj-lt"/>
              </a:rPr>
              <a:t>Markt/Ökonomie </a:t>
            </a:r>
          </a:p>
          <a:p>
            <a:pPr marL="228600" lvl="1" indent="-270000">
              <a:lnSpc>
                <a:spcPct val="100000"/>
              </a:lnSpc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  <a:tabLst>
                <a:tab pos="714375" algn="l"/>
              </a:tabLst>
              <a:defRPr sz="2100">
                <a:solidFill>
                  <a:srgbClr val="000000"/>
                </a:solidFill>
              </a:defRPr>
            </a:pPr>
            <a:r>
              <a:rPr lang="de-DE" sz="2900" b="1" dirty="0">
                <a:solidFill>
                  <a:srgbClr val="000000"/>
                </a:solidFill>
                <a:latin typeface="+mj-lt"/>
              </a:rPr>
              <a:t>Stoffströme/Ressourcen </a:t>
            </a:r>
          </a:p>
          <a:p>
            <a:pPr marL="228600" lvl="1" indent="-270000">
              <a:lnSpc>
                <a:spcPct val="100000"/>
              </a:lnSpc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  <a:tabLst>
                <a:tab pos="714375" algn="l"/>
              </a:tabLst>
              <a:defRPr sz="2100">
                <a:solidFill>
                  <a:srgbClr val="000000"/>
                </a:solidFill>
              </a:defRPr>
            </a:pPr>
            <a:r>
              <a:rPr lang="de-DE" sz="2900" b="1" dirty="0">
                <a:solidFill>
                  <a:srgbClr val="000000"/>
                </a:solidFill>
                <a:latin typeface="+mj-lt"/>
              </a:rPr>
              <a:t>Raum-/Stadtentwicklung </a:t>
            </a:r>
          </a:p>
          <a:p>
            <a:pPr marL="228600" lvl="1" indent="-270000">
              <a:lnSpc>
                <a:spcPct val="100000"/>
              </a:lnSpc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  <a:tabLst>
                <a:tab pos="714375" algn="l"/>
              </a:tabLst>
              <a:defRPr sz="2100">
                <a:solidFill>
                  <a:srgbClr val="000000"/>
                </a:solidFill>
              </a:defRPr>
            </a:pPr>
            <a:r>
              <a:rPr lang="de-DE" sz="2900" b="1" dirty="0">
                <a:solidFill>
                  <a:srgbClr val="000000"/>
                </a:solidFill>
                <a:latin typeface="+mj-lt"/>
              </a:rPr>
              <a:t>Mensch / Partizipation </a:t>
            </a:r>
          </a:p>
          <a:p>
            <a:pPr marL="228600" lvl="1" indent="-270000">
              <a:lnSpc>
                <a:spcPct val="100000"/>
              </a:lnSpc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  <a:tabLst>
                <a:tab pos="714375" algn="l"/>
              </a:tabLst>
              <a:defRPr sz="2100">
                <a:solidFill>
                  <a:srgbClr val="000000"/>
                </a:solidFill>
              </a:defRPr>
            </a:pPr>
            <a:r>
              <a:rPr lang="de-DE" sz="2900" b="1" dirty="0">
                <a:solidFill>
                  <a:srgbClr val="000000"/>
                </a:solidFill>
                <a:latin typeface="+mj-lt"/>
              </a:rPr>
              <a:t>Technik</a:t>
            </a:r>
          </a:p>
          <a:p>
            <a:pPr marL="0" indent="0">
              <a:lnSpc>
                <a:spcPct val="100000"/>
              </a:lnSpc>
              <a:buNone/>
              <a:defRPr sz="2100">
                <a:solidFill>
                  <a:srgbClr val="000000"/>
                </a:solidFill>
              </a:defRPr>
            </a:pPr>
            <a:endParaRPr lang="de-DE" dirty="0"/>
          </a:p>
          <a:p>
            <a:pPr marL="0" indent="0">
              <a:lnSpc>
                <a:spcPct val="100000"/>
              </a:lnSpc>
              <a:buNone/>
              <a:defRPr sz="2100">
                <a:solidFill>
                  <a:srgbClr val="000000"/>
                </a:solidFill>
              </a:defRPr>
            </a:pPr>
            <a:endParaRPr lang="de-DE" dirty="0"/>
          </a:p>
          <a:p>
            <a:pPr marL="0" indent="0">
              <a:lnSpc>
                <a:spcPct val="100000"/>
              </a:lnSpc>
              <a:buNone/>
              <a:defRPr sz="2100">
                <a:solidFill>
                  <a:srgbClr val="000000"/>
                </a:solidFill>
              </a:defRPr>
            </a:pPr>
            <a:endParaRPr lang="de-DE" dirty="0"/>
          </a:p>
        </p:txBody>
      </p:sp>
      <p:sp>
        <p:nvSpPr>
          <p:cNvPr id="130" name="Foliennummernplatzhalt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991975" y="6492875"/>
            <a:ext cx="200025" cy="32702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Ebrima"/>
                <a:ea typeface="Ebrima"/>
                <a:cs typeface="Ebrima"/>
                <a:sym typeface="Ebrima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Ebrima"/>
              <a:ea typeface="Ebrima"/>
              <a:cs typeface="Ebrima"/>
              <a:sym typeface="Ebrima"/>
            </a:endParaRPr>
          </a:p>
        </p:txBody>
      </p:sp>
      <p:sp>
        <p:nvSpPr>
          <p:cNvPr id="8" name="Inhaltsplatzhalter 1">
            <a:extLst>
              <a:ext uri="{FF2B5EF4-FFF2-40B4-BE49-F238E27FC236}">
                <a16:creationId xmlns:a16="http://schemas.microsoft.com/office/drawing/2014/main" id="{C08565AD-9D16-4FBA-B2D0-12EE2C0E49DA}"/>
              </a:ext>
            </a:extLst>
          </p:cNvPr>
          <p:cNvSpPr txBox="1">
            <a:spLocks/>
          </p:cNvSpPr>
          <p:nvPr/>
        </p:nvSpPr>
        <p:spPr>
          <a:xfrm>
            <a:off x="4953023" y="660518"/>
            <a:ext cx="3085544" cy="5297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C123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85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C123"/>
              </a:buClr>
              <a:buSzPct val="100000"/>
              <a:buFont typeface="Arial"/>
              <a:buChar char="−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43000" marR="0" indent="-427037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C123"/>
              </a:buClr>
              <a:buSzPct val="100000"/>
              <a:buFont typeface="Arial"/>
              <a:buChar char="−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143000" marR="0" indent="-427037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C123"/>
              </a:buClr>
              <a:buSzPct val="100000"/>
              <a:buFont typeface="Arial"/>
              <a:buChar char="−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143000" marR="0" indent="-427037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C123"/>
              </a:buClr>
              <a:buSzPct val="100000"/>
              <a:buFont typeface="Arial"/>
              <a:buChar char="−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5C123"/>
              </a:buClr>
              <a:buSzPct val="100000"/>
              <a:buFont typeface="Arial"/>
              <a:buNone/>
              <a:tabLst/>
              <a:defRPr sz="2100">
                <a:solidFill>
                  <a:srgbClr val="000000"/>
                </a:solidFill>
              </a:defRPr>
            </a:pPr>
            <a:endParaRPr kumimoji="0" lang="de-DE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C6F5ACE8-57A1-4997-98C0-A9FDCD645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1957849"/>
              </p:ext>
            </p:extLst>
          </p:nvPr>
        </p:nvGraphicFramePr>
        <p:xfrm>
          <a:off x="5670186" y="1897978"/>
          <a:ext cx="6017067" cy="3495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Click="0" advTm="2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A9020-CA4E-49C1-97F8-C11CF715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 Forschungsprojekt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CB30CA-C0BF-4A11-BE98-E1270FD9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82" y="1199917"/>
            <a:ext cx="11635274" cy="1194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/>
              <a:t>ModellEEGe</a:t>
            </a:r>
            <a:r>
              <a:rPr lang="de-DE" dirty="0"/>
              <a:t> - Erneuerbare-Energie-Gemeinschaften als Promotoren der Energiewende unter ökologischer, wirtschaftlicher und sozialgemeinschaftlicher Perspektive - Modell zur Umsetzung von </a:t>
            </a:r>
            <a:r>
              <a:rPr lang="de-DE" dirty="0" err="1"/>
              <a:t>EEGe</a:t>
            </a:r>
            <a:r>
              <a:rPr lang="de-DE" dirty="0"/>
              <a:t> </a:t>
            </a:r>
            <a:r>
              <a:rPr lang="de-DE" sz="1800" b="0" i="0" u="none" strike="noStrike" baseline="0" dirty="0">
                <a:solidFill>
                  <a:srgbClr val="000000"/>
                </a:solidFill>
              </a:rPr>
              <a:t>	</a:t>
            </a:r>
          </a:p>
          <a:p>
            <a:pPr indent="-270000">
              <a:lnSpc>
                <a:spcPct val="100000"/>
              </a:lnSpc>
              <a:spcBef>
                <a:spcPts val="1200"/>
              </a:spcBef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</a:pPr>
            <a:r>
              <a:rPr lang="de-DE" sz="2000" b="1" dirty="0">
                <a:solidFill>
                  <a:schemeClr val="tx1"/>
                </a:solidFill>
                <a:latin typeface="+mj-lt"/>
              </a:rPr>
              <a:t>Laufzeit: 01.04.2023 bis 31.03.2026</a:t>
            </a:r>
          </a:p>
          <a:p>
            <a:pPr indent="-270000">
              <a:lnSpc>
                <a:spcPct val="100000"/>
              </a:lnSpc>
              <a:spcBef>
                <a:spcPts val="1200"/>
              </a:spcBef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</a:pPr>
            <a:endParaRPr lang="de-DE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EC7DAE-C943-47AF-8BD6-B1A9DD3D1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880" y="4082453"/>
            <a:ext cx="2158171" cy="222523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2A3716A-080F-4CE0-8C36-FAB986A6A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646" y="2501657"/>
            <a:ext cx="8107337" cy="36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10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7C08B7-9718-49CD-B7A9-5675D0B0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Die beteiligten Partner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0095DB-6371-438B-8451-88F66A11496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8363" y="1670180"/>
            <a:ext cx="5478625" cy="1395237"/>
          </a:xfrm>
        </p:spPr>
        <p:txBody>
          <a:bodyPr/>
          <a:lstStyle/>
          <a:p>
            <a:r>
              <a:rPr lang="de-DE" dirty="0">
                <a:latin typeface="+mj-lt"/>
              </a:rPr>
              <a:t>IZES gGmbH</a:t>
            </a:r>
          </a:p>
          <a:p>
            <a:pPr marL="0" indent="0">
              <a:buNone/>
            </a:pPr>
            <a:r>
              <a:rPr lang="de-DE" dirty="0"/>
              <a:t>Das saarländische Forschungsinstitut für Umwelt- und Klimaschutz</a:t>
            </a:r>
            <a:endParaRPr lang="de-DE" dirty="0">
              <a:latin typeface="+mj-lt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ECB6DE9-C29F-4F2A-8299-3CFCC386A83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47721" y="3356222"/>
            <a:ext cx="5478625" cy="872724"/>
          </a:xfrm>
        </p:spPr>
        <p:txBody>
          <a:bodyPr/>
          <a:lstStyle/>
          <a:p>
            <a:r>
              <a:rPr lang="de-DE" dirty="0">
                <a:latin typeface="+mj-lt"/>
              </a:rPr>
              <a:t>Die Stadtwerke Saarlouis</a:t>
            </a:r>
          </a:p>
          <a:p>
            <a:pPr marL="0" indent="0">
              <a:buNone/>
            </a:pPr>
            <a:r>
              <a:rPr lang="de-DE" dirty="0"/>
              <a:t>Der Regionalversorger mit Zukunftsvisionen</a:t>
            </a:r>
            <a:endParaRPr lang="de-DE" dirty="0">
              <a:latin typeface="+mj-lt"/>
            </a:endParaRP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74007E6E-4E76-4B0C-A225-AE85ACA41837}"/>
              </a:ext>
            </a:extLst>
          </p:cNvPr>
          <p:cNvSpPr txBox="1">
            <a:spLocks/>
          </p:cNvSpPr>
          <p:nvPr/>
        </p:nvSpPr>
        <p:spPr>
          <a:xfrm>
            <a:off x="278362" y="4658153"/>
            <a:ext cx="5478625" cy="872724"/>
          </a:xfrm>
          <a:prstGeom prst="rect">
            <a:avLst/>
          </a:prstGeom>
        </p:spPr>
        <p:txBody>
          <a:bodyPr/>
          <a:lstStyle>
            <a:lvl1pPr marL="228600" indent="-270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Die Arge Solar e.V.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Beratung zu erneuerbaren Energien und Energieeffizienz </a:t>
            </a:r>
          </a:p>
        </p:txBody>
      </p:sp>
      <p:sp>
        <p:nvSpPr>
          <p:cNvPr id="6" name="Inhaltsplatzhalter 3">
            <a:extLst>
              <a:ext uri="{FF2B5EF4-FFF2-40B4-BE49-F238E27FC236}">
                <a16:creationId xmlns:a16="http://schemas.microsoft.com/office/drawing/2014/main" id="{8A78E29B-3317-41F9-B2DD-274C4A7D6767}"/>
              </a:ext>
            </a:extLst>
          </p:cNvPr>
          <p:cNvSpPr txBox="1">
            <a:spLocks/>
          </p:cNvSpPr>
          <p:nvPr/>
        </p:nvSpPr>
        <p:spPr>
          <a:xfrm>
            <a:off x="6567248" y="1670180"/>
            <a:ext cx="5478625" cy="3197911"/>
          </a:xfrm>
          <a:prstGeom prst="rect">
            <a:avLst/>
          </a:prstGeom>
        </p:spPr>
        <p:txBody>
          <a:bodyPr/>
          <a:lstStyle>
            <a:lvl1pPr marL="228600" indent="-270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Und weitere 15 Partner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 aus dem Umfeld der Bürgerenergie, von Stadtwerken, Siedlungsgesellschaften, Verbänden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76B79CF-7BFF-4779-AC1A-AC47A0984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804" y="5445154"/>
            <a:ext cx="6242845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4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E4C43-E334-4080-AF3F-C1DE2B2A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Die Idee der EE-Gemeinschaft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373C8B-5648-41F2-AA5E-FF594BB6D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Strom aus gemeinschaftlichen und/oder individuellen Anlagen über das öffentliche Stromnetz innerhalb der Gemeinschaft teilen </a:t>
            </a:r>
            <a:endParaRPr lang="de-DE" dirty="0">
              <a:latin typeface="+mj-lt"/>
            </a:endParaRPr>
          </a:p>
          <a:p>
            <a:r>
              <a:rPr lang="de-DE" dirty="0"/>
              <a:t>Gemeinschaftliche Versorgung mit erneuerbaren Energien vor Ort im Quartier aufbauen und stärken</a:t>
            </a:r>
          </a:p>
          <a:p>
            <a:r>
              <a:rPr lang="de-DE" dirty="0">
                <a:latin typeface="+mj-lt"/>
              </a:rPr>
              <a:t>Möglichst viele verschiedene Menschen, Unternehmen und Einrichtungen zusammenbringen: Mieter*innen, Eigenheimbes</a:t>
            </a:r>
            <a:r>
              <a:rPr lang="de-DE" dirty="0"/>
              <a:t>itzer*innen, KMU, Kitas, Schulen, andere öffentliche Einrichtungen, Vereine …</a:t>
            </a:r>
          </a:p>
          <a:p>
            <a:r>
              <a:rPr lang="de-DE" dirty="0">
                <a:latin typeface="+mj-lt"/>
              </a:rPr>
              <a:t>Sie soll ihren Mitgliedern „ökologische, wirtschaftliche und sozialgemeinschaftliche Vorteile bringen“ (RED II Art. 2, Nr. 16) und nicht vorrangig Gewinn orientiert arbeiten.</a:t>
            </a:r>
          </a:p>
          <a:p>
            <a:r>
              <a:rPr lang="de-DE" dirty="0">
                <a:latin typeface="+mj-lt"/>
              </a:rPr>
              <a:t>Unabhängiger von Energieimporten, fossilen Energien und geopolitischen Ereignissen werden</a:t>
            </a:r>
          </a:p>
          <a:p>
            <a:r>
              <a:rPr lang="de-DE" dirty="0">
                <a:latin typeface="+mj-lt"/>
              </a:rPr>
              <a:t>Die Energiewende mitgestalten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>
                <a:latin typeface="+mj-lt"/>
              </a:rPr>
              <a:t>Grundlage ist die RICHTLINIE (EU) 2018/2001 zur Förderung der Nutzung von Energie aus erneuerbaren Quellen aus dem Jahr 2018 (kurz RED II)</a:t>
            </a:r>
          </a:p>
        </p:txBody>
      </p:sp>
    </p:spTree>
    <p:extLst>
      <p:ext uri="{BB962C8B-B14F-4D97-AF65-F5344CB8AC3E}">
        <p14:creationId xmlns:p14="http://schemas.microsoft.com/office/powerpoint/2010/main" val="98979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E4C43-E334-4080-AF3F-C1DE2B2A4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62" y="28291"/>
            <a:ext cx="9100807" cy="653125"/>
          </a:xfrm>
        </p:spPr>
        <p:txBody>
          <a:bodyPr>
            <a:normAutofit/>
          </a:bodyPr>
          <a:lstStyle/>
          <a:p>
            <a:r>
              <a:rPr lang="de-DE" sz="1600" dirty="0"/>
              <a:t>AP 2 EE-Gemeinschaften: Chancen und Hemmnisse</a:t>
            </a:r>
            <a:endParaRPr lang="de-DE" sz="1600" dirty="0">
              <a:latin typeface="+mj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373C8B-5648-41F2-AA5E-FF594BB6D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943" y="607964"/>
            <a:ext cx="11635274" cy="1220312"/>
          </a:xfrm>
        </p:spPr>
        <p:txBody>
          <a:bodyPr/>
          <a:lstStyle/>
          <a:p>
            <a:r>
              <a:rPr lang="de-DE" sz="1400" dirty="0"/>
              <a:t>Zielquartier ist der Stadtteil Fraulautern in Saarlouis</a:t>
            </a:r>
          </a:p>
          <a:p>
            <a:r>
              <a:rPr lang="de-DE" sz="1400" dirty="0"/>
              <a:t>Ansprache und Erschließung unterschiedlicher Zielgruppen als potenzielle Mitglieder in einer </a:t>
            </a:r>
            <a:r>
              <a:rPr lang="de-DE" sz="1400" dirty="0" err="1"/>
              <a:t>EEGe</a:t>
            </a:r>
            <a:endParaRPr lang="de-DE" sz="1400" dirty="0"/>
          </a:p>
          <a:p>
            <a:r>
              <a:rPr lang="de-DE" sz="1400" dirty="0"/>
              <a:t>Mittels unterschiedlicher Formate: Interviews, Beratungen vor Ort, Veranstaltungen für PV-Anlagenbesitzer, Jugendliche, KMU, nicht-deutsche Mitbürger*innen, andere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ACF86589-16B7-40B0-896C-302B2C16B22F}"/>
              </a:ext>
            </a:extLst>
          </p:cNvPr>
          <p:cNvSpPr txBox="1">
            <a:spLocks/>
          </p:cNvSpPr>
          <p:nvPr/>
        </p:nvSpPr>
        <p:spPr>
          <a:xfrm>
            <a:off x="278362" y="2383416"/>
            <a:ext cx="11635274" cy="1613289"/>
          </a:xfrm>
          <a:prstGeom prst="rect">
            <a:avLst/>
          </a:prstGeom>
        </p:spPr>
        <p:txBody>
          <a:bodyPr/>
          <a:lstStyle>
            <a:lvl1pPr marL="228600" indent="-270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Optionen für Betreibermodelle, Ausblicke nach AT und F</a:t>
            </a:r>
          </a:p>
          <a:p>
            <a:r>
              <a:rPr lang="de-DE" sz="1400" dirty="0"/>
              <a:t>Tarifmodelle für </a:t>
            </a:r>
            <a:r>
              <a:rPr lang="de-DE" sz="1400" dirty="0" err="1"/>
              <a:t>EEGe</a:t>
            </a:r>
            <a:r>
              <a:rPr lang="de-DE" sz="1400" dirty="0"/>
              <a:t>: Anreiz für eine möglichst hohe Eigenversorgung aus eigenen Anlagen, langfristig stabile Strompreise innerhalb der </a:t>
            </a:r>
            <a:r>
              <a:rPr lang="de-DE" sz="1400" dirty="0" err="1"/>
              <a:t>EEGe</a:t>
            </a:r>
            <a:r>
              <a:rPr lang="de-DE" sz="1400" dirty="0"/>
              <a:t>, Vermeidung von Lastspitzen und Verringerung der Weiterleitung bzw. des Bezugs von Strom an und aus höheren Netzebenen</a:t>
            </a:r>
          </a:p>
          <a:p>
            <a:r>
              <a:rPr lang="de-DE" sz="1400" dirty="0"/>
              <a:t>Diskussion Netzentgelte, regionaler Strommarkt</a:t>
            </a:r>
          </a:p>
          <a:p>
            <a:r>
              <a:rPr lang="de-DE" sz="1400" dirty="0"/>
              <a:t>Empfehlungen für die Anpassung des regulatorischen Rahmens in Deutschland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6022DEC-A67E-4D63-9CE4-9F46E1AB77DA}"/>
              </a:ext>
            </a:extLst>
          </p:cNvPr>
          <p:cNvSpPr txBox="1">
            <a:spLocks/>
          </p:cNvSpPr>
          <p:nvPr/>
        </p:nvSpPr>
        <p:spPr>
          <a:xfrm>
            <a:off x="278362" y="1791696"/>
            <a:ext cx="9849706" cy="65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661E8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/>
              <a:t>AP 3 Regulatorischer Rahmen, Tarif-, Versorgungs- und Betreibermodelle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6FD1A72-F07F-4ABD-9BDC-753A5BF58B14}"/>
              </a:ext>
            </a:extLst>
          </p:cNvPr>
          <p:cNvSpPr txBox="1">
            <a:spLocks/>
          </p:cNvSpPr>
          <p:nvPr/>
        </p:nvSpPr>
        <p:spPr>
          <a:xfrm>
            <a:off x="278362" y="3916519"/>
            <a:ext cx="8380445" cy="653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661E8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/>
              <a:t>AP 4 und 5 Eigenversorgung und Digitaler Zwilling 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7831FAB-E3C3-4F09-A015-BEEB1F87A601}"/>
              </a:ext>
            </a:extLst>
          </p:cNvPr>
          <p:cNvSpPr txBox="1">
            <a:spLocks/>
          </p:cNvSpPr>
          <p:nvPr/>
        </p:nvSpPr>
        <p:spPr>
          <a:xfrm>
            <a:off x="234781" y="4413180"/>
            <a:ext cx="11722436" cy="2080070"/>
          </a:xfrm>
          <a:prstGeom prst="rect">
            <a:avLst/>
          </a:prstGeom>
        </p:spPr>
        <p:txBody>
          <a:bodyPr/>
          <a:lstStyle>
            <a:lvl1pPr marL="228600" indent="-2700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D0DC00"/>
              </a:buClr>
              <a:buSzPct val="85000"/>
              <a:buFont typeface="Wingdings" panose="05000000000000000000" pitchFamily="2" charset="2"/>
              <a:buChar char=""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Es werden unterschiedliche Szenarien für den Zubau von PV-Anlagen und Flexibilität (Wärmepumpen, E-Fahrzeuge und/oder Speicher) im Quartier entwickelt und in einem dynamischen Quartiers-Modell analysiert.</a:t>
            </a:r>
          </a:p>
          <a:p>
            <a:r>
              <a:rPr lang="de-DE" sz="1400" dirty="0"/>
              <a:t>Insgesamt werden drei Anwendungsfälle simuliert, aus denen sich u.a. der Eigenversorgungsgrad der </a:t>
            </a:r>
            <a:r>
              <a:rPr lang="de-DE" sz="1400" dirty="0" err="1"/>
              <a:t>EEGe</a:t>
            </a:r>
            <a:r>
              <a:rPr lang="de-DE" sz="1400" dirty="0"/>
              <a:t> ableiten lässt: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tabLst>
                <a:tab pos="269875" algn="l"/>
              </a:tabLst>
            </a:pPr>
            <a:r>
              <a:rPr lang="de-DE" sz="1400" dirty="0"/>
              <a:t>		1. Es gibt keine EE-Gemeinschaft, Prosumenten optimieren sich individuell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tabLst>
                <a:tab pos="269875" algn="l"/>
              </a:tabLst>
            </a:pPr>
            <a:r>
              <a:rPr lang="de-DE" sz="1400" dirty="0"/>
              <a:t>		2. Es gibt eine EE-Gemeinschaft, aber Prosumenten optimieren zunächst sich selbst und geben ihren Überschussstrom an die </a:t>
            </a:r>
            <a:r>
              <a:rPr lang="de-DE" sz="1400" dirty="0" err="1"/>
              <a:t>EEGe</a:t>
            </a:r>
            <a:r>
              <a:rPr lang="de-DE" sz="1400" dirty="0"/>
              <a:t> weiter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tabLst>
                <a:tab pos="269875" algn="l"/>
              </a:tabLst>
            </a:pPr>
            <a:r>
              <a:rPr lang="de-DE" sz="1400" dirty="0"/>
              <a:t>		3. Die </a:t>
            </a:r>
            <a:r>
              <a:rPr lang="de-DE" sz="1400" dirty="0" err="1"/>
              <a:t>EEGe</a:t>
            </a:r>
            <a:r>
              <a:rPr lang="de-DE" sz="1400" dirty="0"/>
              <a:t> optimiert sich als Ganzes</a:t>
            </a:r>
          </a:p>
          <a:p>
            <a:r>
              <a:rPr lang="de-DE" sz="1400" dirty="0"/>
              <a:t>Digitaler Zwilling: Über ein Webportal soll die Möglichkeit geschaffen werden, die Auswirkung von Erzeugungsanlagen und Flexibilitäten zu bestimmten Jahres- und Tageszeiten auf das Stromnetz und die eigenen Stromkosten zu betrachten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191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el 42">
            <a:extLst>
              <a:ext uri="{FF2B5EF4-FFF2-40B4-BE49-F238E27FC236}">
                <a16:creationId xmlns:a16="http://schemas.microsoft.com/office/drawing/2014/main" id="{E695FDAD-5044-42BD-9A35-3CA3854B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12" y="339247"/>
            <a:ext cx="9024879" cy="653125"/>
          </a:xfrm>
        </p:spPr>
        <p:txBody>
          <a:bodyPr>
            <a:normAutofit fontScale="90000"/>
          </a:bodyPr>
          <a:lstStyle/>
          <a:p>
            <a:r>
              <a:rPr lang="de-DE" dirty="0"/>
              <a:t>Die Idee der EE-Gemeinschaft II: Energieteilen über das Stromnetz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364F270-7361-4914-916A-5E52015D5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953" y="966441"/>
            <a:ext cx="999831" cy="99983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91FD352-E854-4E34-B5E7-D36347756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076" y="966441"/>
            <a:ext cx="999831" cy="9998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49E3A9F-D70A-434D-861D-02A7DD971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396" y="992372"/>
            <a:ext cx="999831" cy="99983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EBCA8E9-D7F4-454C-83A1-A7A0A464D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79" y="4474452"/>
            <a:ext cx="999831" cy="9998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9CDB709-A2D2-40F0-9B96-E75309305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524" y="4585584"/>
            <a:ext cx="871804" cy="87180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579FA19-5FF2-4EBC-AFA4-EFF04A3874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2961" y="4572580"/>
            <a:ext cx="1438781" cy="174970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BEB7AD9-AE15-4924-BBEC-0EE27BC0D3AB}"/>
              </a:ext>
            </a:extLst>
          </p:cNvPr>
          <p:cNvSpPr txBox="1"/>
          <p:nvPr/>
        </p:nvSpPr>
        <p:spPr>
          <a:xfrm>
            <a:off x="6709742" y="5426117"/>
            <a:ext cx="546980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/>
              <a:t>Quellen: All </a:t>
            </a:r>
            <a:r>
              <a:rPr lang="de-DE" sz="800" dirty="0" err="1"/>
              <a:t>following</a:t>
            </a:r>
            <a:r>
              <a:rPr lang="de-DE" sz="800" dirty="0"/>
              <a:t> i</a:t>
            </a:r>
            <a:r>
              <a:rPr lang="en-US" sz="800" dirty="0"/>
              <a:t>cons made by </a:t>
            </a:r>
            <a:r>
              <a:rPr lang="en-US" sz="800" dirty="0" err="1">
                <a:hlinkClick r:id="rId7"/>
              </a:rPr>
              <a:t>Freepik</a:t>
            </a:r>
            <a:r>
              <a:rPr lang="en-US" sz="800" dirty="0"/>
              <a:t> from </a:t>
            </a:r>
            <a:r>
              <a:rPr lang="en-US" sz="800" dirty="0">
                <a:hlinkClick r:id="rId8"/>
              </a:rPr>
              <a:t>www.flaticon.com</a:t>
            </a:r>
            <a:endParaRPr lang="de-DE" sz="800" dirty="0"/>
          </a:p>
          <a:p>
            <a:r>
              <a:rPr lang="de-DE" sz="800" dirty="0"/>
              <a:t>Batterie: </a:t>
            </a:r>
            <a:r>
              <a:rPr lang="de-DE" sz="800" dirty="0">
                <a:hlinkClick r:id="rId9"/>
              </a:rPr>
              <a:t>https://www.flaticon.com/de/kostenlose-icons/batterie</a:t>
            </a:r>
            <a:r>
              <a:rPr lang="de-DE" sz="800" dirty="0"/>
              <a:t> </a:t>
            </a:r>
          </a:p>
          <a:p>
            <a:r>
              <a:rPr lang="de-DE" sz="800" dirty="0"/>
              <a:t>Wärme: </a:t>
            </a:r>
            <a:r>
              <a:rPr lang="de-DE" sz="800" dirty="0">
                <a:hlinkClick r:id="rId10"/>
              </a:rPr>
              <a:t>https://www.flaticon.com/de/kostenlose-icons/hitze</a:t>
            </a:r>
            <a:r>
              <a:rPr lang="de-DE" sz="800" dirty="0"/>
              <a:t> </a:t>
            </a:r>
          </a:p>
          <a:p>
            <a:r>
              <a:rPr lang="de-DE" sz="800" dirty="0"/>
              <a:t>Geschäft: </a:t>
            </a:r>
            <a:r>
              <a:rPr lang="de-DE" sz="800" dirty="0">
                <a:hlinkClick r:id="rId11"/>
              </a:rPr>
              <a:t>https://www.flaticon.com/de/kostenlose-icons/fahrradladen</a:t>
            </a:r>
            <a:r>
              <a:rPr lang="de-DE" sz="800" dirty="0"/>
              <a:t> </a:t>
            </a:r>
          </a:p>
          <a:p>
            <a:r>
              <a:rPr lang="de-DE" sz="800" dirty="0"/>
              <a:t>Schule: </a:t>
            </a:r>
            <a:r>
              <a:rPr lang="de-DE" sz="800" dirty="0">
                <a:hlinkClick r:id="rId12"/>
              </a:rPr>
              <a:t>https://www.flaticon.com/de/kostenlose-icons/campus</a:t>
            </a:r>
            <a:r>
              <a:rPr lang="de-DE" sz="800" dirty="0"/>
              <a:t> </a:t>
            </a:r>
          </a:p>
          <a:p>
            <a:r>
              <a:rPr lang="de-DE" sz="800" dirty="0"/>
              <a:t>Stromnetz: </a:t>
            </a:r>
            <a:r>
              <a:rPr lang="de-DE" sz="800" dirty="0">
                <a:hlinkClick r:id="rId13"/>
              </a:rPr>
              <a:t>https://www.flaticon.com/de/kostenlose-icons/stromnetz</a:t>
            </a:r>
            <a:r>
              <a:rPr lang="de-DE" sz="800" dirty="0"/>
              <a:t>  Solarhaus: </a:t>
            </a:r>
            <a:r>
              <a:rPr lang="de-DE" sz="800" dirty="0">
                <a:hlinkClick r:id="rId14"/>
              </a:rPr>
              <a:t>https://www.flaticon.com/de/kostenlose-icons/photovoltaik-haus</a:t>
            </a:r>
            <a:r>
              <a:rPr lang="de-DE" sz="800" dirty="0"/>
              <a:t>; WP: </a:t>
            </a:r>
            <a:r>
              <a:rPr lang="de-DE" sz="800" dirty="0">
                <a:hlinkClick r:id="rId15"/>
              </a:rPr>
              <a:t>https://www.flaticon.com/de/kostenlose-icons/warmepumpe</a:t>
            </a:r>
            <a:r>
              <a:rPr lang="de-DE" sz="800" dirty="0"/>
              <a:t>; E-Auto: </a:t>
            </a:r>
            <a:r>
              <a:rPr lang="de-DE" sz="800" dirty="0">
                <a:hlinkClick r:id="rId16"/>
              </a:rPr>
              <a:t>https://www.flaticon.com/de/kostenlose-icons/wagen</a:t>
            </a:r>
            <a:r>
              <a:rPr lang="de-DE" sz="800" dirty="0"/>
              <a:t>   </a:t>
            </a:r>
          </a:p>
          <a:p>
            <a:endParaRPr lang="de-DE" sz="9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8902DDD-BD83-45A1-81C9-5D6F6E1383E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54" y="2373184"/>
            <a:ext cx="1774681" cy="177121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3E3844B-7410-4019-9845-01E9AEF8CB5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80" y="5217815"/>
            <a:ext cx="1168095" cy="116809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F5E1559-C3F7-4DB7-A70B-D35DCB0EFE1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57" y="4364680"/>
            <a:ext cx="853135" cy="85313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D8B23E3-8F3E-4CCA-BEE9-5430E1225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73" y="5301948"/>
            <a:ext cx="999831" cy="999831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DB8D1F7-5CCB-4993-AF79-305F43F72FE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02" y="3525088"/>
            <a:ext cx="589506" cy="58950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D4C7D9C-9F79-4392-A98C-9A40BE8B4D6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324" y="4552904"/>
            <a:ext cx="745048" cy="745048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570B7FF-63E0-421E-A4FD-03416F81A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3989" y="4409367"/>
            <a:ext cx="871804" cy="87180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626B6BF-5BA6-4AC9-942F-D4432FE86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671" y="687335"/>
            <a:ext cx="1130470" cy="1374767"/>
          </a:xfrm>
          <a:prstGeom prst="rect">
            <a:avLst/>
          </a:prstGeom>
        </p:spPr>
      </p:pic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7A801C35-17C2-482E-B83F-F6BAE7F875BE}"/>
              </a:ext>
            </a:extLst>
          </p:cNvPr>
          <p:cNvSpPr/>
          <p:nvPr/>
        </p:nvSpPr>
        <p:spPr>
          <a:xfrm>
            <a:off x="304451" y="4287125"/>
            <a:ext cx="4971908" cy="2098785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Geschweifte Klammer rechts 21">
            <a:extLst>
              <a:ext uri="{FF2B5EF4-FFF2-40B4-BE49-F238E27FC236}">
                <a16:creationId xmlns:a16="http://schemas.microsoft.com/office/drawing/2014/main" id="{CB252A19-D61F-4E27-A26C-06D6578D2E3C}"/>
              </a:ext>
            </a:extLst>
          </p:cNvPr>
          <p:cNvSpPr/>
          <p:nvPr/>
        </p:nvSpPr>
        <p:spPr>
          <a:xfrm rot="5400000">
            <a:off x="5201394" y="16248"/>
            <a:ext cx="508000" cy="459970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C1943370-7137-4BCF-A22F-28E044CD49DA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5273030" y="4144398"/>
            <a:ext cx="182365" cy="28034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B90D8810-FD15-40CD-994D-6F9FD52EFDA5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5388933" y="4925428"/>
            <a:ext cx="2565391" cy="71856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1C784A37-6248-4411-A7A6-568669794F7B}"/>
              </a:ext>
            </a:extLst>
          </p:cNvPr>
          <p:cNvCxnSpPr>
            <a:cxnSpLocks/>
          </p:cNvCxnSpPr>
          <p:nvPr/>
        </p:nvCxnSpPr>
        <p:spPr>
          <a:xfrm flipV="1">
            <a:off x="5404374" y="4114594"/>
            <a:ext cx="2549950" cy="81083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EBBB8609-DBA4-4ADC-879F-D84984F1AFA3}"/>
              </a:ext>
            </a:extLst>
          </p:cNvPr>
          <p:cNvSpPr/>
          <p:nvPr/>
        </p:nvSpPr>
        <p:spPr>
          <a:xfrm>
            <a:off x="7969765" y="3466938"/>
            <a:ext cx="3160054" cy="673170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                                     Wärmenetz</a:t>
            </a: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4002B132-7616-4170-B64C-DBFDBCF87D4E}"/>
              </a:ext>
            </a:extLst>
          </p:cNvPr>
          <p:cNvSpPr/>
          <p:nvPr/>
        </p:nvSpPr>
        <p:spPr>
          <a:xfrm>
            <a:off x="8054354" y="4474453"/>
            <a:ext cx="3075464" cy="889284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tx1"/>
                </a:solidFill>
              </a:rPr>
              <a:t>                                            Batteriespeicher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566617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1325</Words>
  <Application>Microsoft Office PowerPoint</Application>
  <PresentationFormat>Breitbild</PresentationFormat>
  <Paragraphs>150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Arial Nova</vt:lpstr>
      <vt:lpstr>Calibri</vt:lpstr>
      <vt:lpstr>Calibri Light</vt:lpstr>
      <vt:lpstr>Ebrima</vt:lpstr>
      <vt:lpstr>Wingdings</vt:lpstr>
      <vt:lpstr>Office</vt:lpstr>
      <vt:lpstr>Erneuerbare Energie-Gemeinschaften (EEGe)</vt:lpstr>
      <vt:lpstr>Agenda</vt:lpstr>
      <vt:lpstr>Die IZES gGmbH</vt:lpstr>
      <vt:lpstr>Unsere Forschung</vt:lpstr>
      <vt:lpstr>Unser Forschungsprojekt</vt:lpstr>
      <vt:lpstr>Die beteiligten Partner</vt:lpstr>
      <vt:lpstr>Die Idee der EE-Gemeinschaft I</vt:lpstr>
      <vt:lpstr>AP 2 EE-Gemeinschaften: Chancen und Hemmnisse</vt:lpstr>
      <vt:lpstr>Die Idee der EE-Gemeinschaft II: Energieteilen über das Stromnetz</vt:lpstr>
      <vt:lpstr>EE-Gemeinschaften in Österreich</vt:lpstr>
      <vt:lpstr>Welche Optionen des Stromteilens gibt es bereits heute?</vt:lpstr>
      <vt:lpstr>Welche Vorteile bietet eine EEGe für KMU und öffentlichen Einrichtungen?</vt:lpstr>
      <vt:lpstr>Einige Spezialanwendungen für KMU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braun</dc:creator>
  <cp:lastModifiedBy>droeschel</cp:lastModifiedBy>
  <cp:revision>212</cp:revision>
  <cp:lastPrinted>2023-09-27T15:38:52Z</cp:lastPrinted>
  <dcterms:created xsi:type="dcterms:W3CDTF">2022-02-25T12:11:13Z</dcterms:created>
  <dcterms:modified xsi:type="dcterms:W3CDTF">2025-04-07T11:59:45Z</dcterms:modified>
</cp:coreProperties>
</file>