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handoutMasterIdLst>
    <p:handoutMasterId r:id="rId27"/>
  </p:handoutMasterIdLst>
  <p:sldIdLst>
    <p:sldId id="258" r:id="rId5"/>
    <p:sldId id="259" r:id="rId6"/>
    <p:sldId id="285" r:id="rId7"/>
    <p:sldId id="260" r:id="rId8"/>
    <p:sldId id="288" r:id="rId9"/>
    <p:sldId id="295" r:id="rId10"/>
    <p:sldId id="277" r:id="rId11"/>
    <p:sldId id="289" r:id="rId12"/>
    <p:sldId id="290" r:id="rId13"/>
    <p:sldId id="292" r:id="rId14"/>
    <p:sldId id="293" r:id="rId15"/>
    <p:sldId id="276" r:id="rId16"/>
    <p:sldId id="296" r:id="rId17"/>
    <p:sldId id="297" r:id="rId18"/>
    <p:sldId id="298" r:id="rId19"/>
    <p:sldId id="299" r:id="rId20"/>
    <p:sldId id="300" r:id="rId21"/>
    <p:sldId id="301" r:id="rId22"/>
    <p:sldId id="302" r:id="rId23"/>
    <p:sldId id="303" r:id="rId24"/>
    <p:sldId id="294"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719C"/>
    <a:srgbClr val="93C441"/>
    <a:srgbClr val="275F9C"/>
    <a:srgbClr val="265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46" autoAdjust="0"/>
    <p:restoredTop sz="95420" autoAdjust="0"/>
  </p:normalViewPr>
  <p:slideViewPr>
    <p:cSldViewPr snapToGrid="0" snapToObjects="1">
      <p:cViewPr varScale="1">
        <p:scale>
          <a:sx n="98" d="100"/>
          <a:sy n="98" d="100"/>
        </p:scale>
        <p:origin x="1470" y="90"/>
      </p:cViewPr>
      <p:guideLst/>
    </p:cSldViewPr>
  </p:slideViewPr>
  <p:outlineViewPr>
    <p:cViewPr>
      <p:scale>
        <a:sx n="33" d="100"/>
        <a:sy n="33" d="100"/>
      </p:scale>
      <p:origin x="0" y="-6254"/>
    </p:cViewPr>
  </p:outlineViewPr>
  <p:notesTextViewPr>
    <p:cViewPr>
      <p:scale>
        <a:sx n="1" d="1"/>
        <a:sy n="1" d="1"/>
      </p:scale>
      <p:origin x="0" y="0"/>
    </p:cViewPr>
  </p:notesTextViewPr>
  <p:notesViewPr>
    <p:cSldViewPr snapToGrid="0" snapToObjects="1">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0E2226-86B9-4B76-A6EF-E46B41589377}" type="datetimeFigureOut">
              <a:rPr lang="de-DE" smtClean="0"/>
              <a:t>03.04.2025</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C172D3C-C93B-487A-8EC8-2E10F6489BC4}" type="slidenum">
              <a:rPr lang="de-DE" smtClean="0"/>
              <a:t>‹Nr.›</a:t>
            </a:fld>
            <a:endParaRPr lang="de-DE"/>
          </a:p>
        </p:txBody>
      </p:sp>
    </p:spTree>
    <p:extLst>
      <p:ext uri="{BB962C8B-B14F-4D97-AF65-F5344CB8AC3E}">
        <p14:creationId xmlns:p14="http://schemas.microsoft.com/office/powerpoint/2010/main" val="485603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4EB90-30DF-C341-B1BE-76081B15DAA3}" type="datetimeFigureOut">
              <a:rPr lang="de-DE" smtClean="0"/>
              <a:t>03.04.2025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49D255-69B6-A74E-8F2F-45EDFF259320}" type="slidenum">
              <a:rPr lang="de-DE" smtClean="0"/>
              <a:t>‹Nr.›</a:t>
            </a:fld>
            <a:endParaRPr lang="de-DE"/>
          </a:p>
        </p:txBody>
      </p:sp>
    </p:spTree>
    <p:extLst>
      <p:ext uri="{BB962C8B-B14F-4D97-AF65-F5344CB8AC3E}">
        <p14:creationId xmlns:p14="http://schemas.microsoft.com/office/powerpoint/2010/main" val="249405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49D255-69B6-A74E-8F2F-45EDFF259320}" type="slidenum">
              <a:rPr lang="de-DE" smtClean="0"/>
              <a:t>3</a:t>
            </a:fld>
            <a:endParaRPr lang="de-DE"/>
          </a:p>
        </p:txBody>
      </p:sp>
    </p:spTree>
    <p:extLst>
      <p:ext uri="{BB962C8B-B14F-4D97-AF65-F5344CB8AC3E}">
        <p14:creationId xmlns:p14="http://schemas.microsoft.com/office/powerpoint/2010/main" val="346400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den CO2 Ausstoß zu reduzieren oder gar</a:t>
            </a:r>
            <a:r>
              <a:rPr lang="de-DE" baseline="0" dirty="0"/>
              <a:t> zu </a:t>
            </a:r>
            <a:r>
              <a:rPr lang="de-DE" dirty="0"/>
              <a:t>stoppen sind schnellstmöglich Maßnahmen notwendig. Energiewende… weg von </a:t>
            </a:r>
            <a:r>
              <a:rPr lang="de-DE" dirty="0" err="1"/>
              <a:t>fossilien</a:t>
            </a:r>
            <a:r>
              <a:rPr lang="de-DE" baseline="0" dirty="0"/>
              <a:t> hin zu regenerativen Energien!</a:t>
            </a:r>
          </a:p>
          <a:p>
            <a:r>
              <a:rPr lang="de-DE" baseline="0" dirty="0"/>
              <a:t>Wärmewende… Umstellung der Wärmeversorgung auf nachhaltige Energieformen</a:t>
            </a:r>
          </a:p>
          <a:p>
            <a:r>
              <a:rPr lang="de-DE" baseline="0" dirty="0"/>
              <a:t>Verkehrswende… Weg vom Verbrenner, hin zu abgasfreier Mobilität… </a:t>
            </a:r>
          </a:p>
          <a:p>
            <a:r>
              <a:rPr lang="de-DE" baseline="0" dirty="0"/>
              <a:t>Mehr öffentlicher Verkehr mit Bus und Bahn, weniger motorisierter individueller Verkehr… </a:t>
            </a:r>
          </a:p>
          <a:p>
            <a:r>
              <a:rPr lang="de-DE" baseline="0" dirty="0"/>
              <a:t>Und wenn schon, dann emissionsfrei!</a:t>
            </a:r>
          </a:p>
          <a:p>
            <a:r>
              <a:rPr lang="de-DE" baseline="0" dirty="0"/>
              <a:t>Denn rd. 20 % der Emissionen stammen aus dem Verkehrssektor… </a:t>
            </a:r>
          </a:p>
          <a:p>
            <a:r>
              <a:rPr lang="de-DE" baseline="0" dirty="0"/>
              <a:t> </a:t>
            </a:r>
          </a:p>
          <a:p>
            <a:endParaRPr lang="de-DE" dirty="0"/>
          </a:p>
        </p:txBody>
      </p:sp>
      <p:sp>
        <p:nvSpPr>
          <p:cNvPr id="4" name="Foliennummernplatzhalter 3"/>
          <p:cNvSpPr>
            <a:spLocks noGrp="1"/>
          </p:cNvSpPr>
          <p:nvPr>
            <p:ph type="sldNum" sz="quarter" idx="10"/>
          </p:nvPr>
        </p:nvSpPr>
        <p:spPr/>
        <p:txBody>
          <a:bodyPr/>
          <a:lstStyle/>
          <a:p>
            <a:fld id="{EF49D255-69B6-A74E-8F2F-45EDFF259320}" type="slidenum">
              <a:rPr lang="de-DE" smtClean="0"/>
              <a:t>12</a:t>
            </a:fld>
            <a:endParaRPr lang="de-DE"/>
          </a:p>
        </p:txBody>
      </p:sp>
    </p:spTree>
    <p:extLst>
      <p:ext uri="{BB962C8B-B14F-4D97-AF65-F5344CB8AC3E}">
        <p14:creationId xmlns:p14="http://schemas.microsoft.com/office/powerpoint/2010/main" val="440631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den CO2 Ausstoß zu reduzieren oder gar</a:t>
            </a:r>
            <a:r>
              <a:rPr lang="de-DE" baseline="0" dirty="0"/>
              <a:t> zu </a:t>
            </a:r>
            <a:r>
              <a:rPr lang="de-DE" dirty="0"/>
              <a:t>stoppen sind schnellstmöglich Maßnahmen notwendig. Energiewende… weg von </a:t>
            </a:r>
            <a:r>
              <a:rPr lang="de-DE" dirty="0" err="1"/>
              <a:t>fossilien</a:t>
            </a:r>
            <a:r>
              <a:rPr lang="de-DE" baseline="0" dirty="0"/>
              <a:t> hin zu regenerativen Energien!</a:t>
            </a:r>
          </a:p>
          <a:p>
            <a:r>
              <a:rPr lang="de-DE" baseline="0" dirty="0"/>
              <a:t>Wärmewende… Umstellung der Wärmeversorgung auf nachhaltige Energieformen</a:t>
            </a:r>
          </a:p>
          <a:p>
            <a:r>
              <a:rPr lang="de-DE" baseline="0" dirty="0"/>
              <a:t>Verkehrswende… Weg vom Verbrenner, hin zu abgasfreier Mobilität… </a:t>
            </a:r>
          </a:p>
          <a:p>
            <a:r>
              <a:rPr lang="de-DE" baseline="0" dirty="0"/>
              <a:t>Mehr öffentlicher Verkehr mit Bus und Bahn, weniger motorisierter individueller Verkehr… </a:t>
            </a:r>
          </a:p>
          <a:p>
            <a:r>
              <a:rPr lang="de-DE" baseline="0" dirty="0"/>
              <a:t>Und wenn schon, dann emissionsfrei!</a:t>
            </a:r>
          </a:p>
          <a:p>
            <a:r>
              <a:rPr lang="de-DE" baseline="0" dirty="0"/>
              <a:t>Denn rd. 20 % der Emissionen stammen aus dem Verkehrssektor… </a:t>
            </a:r>
          </a:p>
          <a:p>
            <a:r>
              <a:rPr lang="de-DE" baseline="0" dirty="0"/>
              <a:t> </a:t>
            </a:r>
          </a:p>
          <a:p>
            <a:endParaRPr lang="de-DE" dirty="0"/>
          </a:p>
        </p:txBody>
      </p:sp>
      <p:sp>
        <p:nvSpPr>
          <p:cNvPr id="4" name="Foliennummernplatzhalter 3"/>
          <p:cNvSpPr>
            <a:spLocks noGrp="1"/>
          </p:cNvSpPr>
          <p:nvPr>
            <p:ph type="sldNum" sz="quarter" idx="10"/>
          </p:nvPr>
        </p:nvSpPr>
        <p:spPr/>
        <p:txBody>
          <a:bodyPr/>
          <a:lstStyle/>
          <a:p>
            <a:fld id="{EF49D255-69B6-A74E-8F2F-45EDFF259320}" type="slidenum">
              <a:rPr lang="de-DE" smtClean="0"/>
              <a:t>13</a:t>
            </a:fld>
            <a:endParaRPr lang="de-DE"/>
          </a:p>
        </p:txBody>
      </p:sp>
    </p:spTree>
    <p:extLst>
      <p:ext uri="{BB962C8B-B14F-4D97-AF65-F5344CB8AC3E}">
        <p14:creationId xmlns:p14="http://schemas.microsoft.com/office/powerpoint/2010/main" val="362149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den CO2 Ausstoß zu reduzieren oder gar</a:t>
            </a:r>
            <a:r>
              <a:rPr lang="de-DE" baseline="0" dirty="0"/>
              <a:t> zu </a:t>
            </a:r>
            <a:r>
              <a:rPr lang="de-DE" dirty="0"/>
              <a:t>stoppen sind schnellstmöglich Maßnahmen notwendig. Energiewende… weg von </a:t>
            </a:r>
            <a:r>
              <a:rPr lang="de-DE" dirty="0" err="1"/>
              <a:t>fossilien</a:t>
            </a:r>
            <a:r>
              <a:rPr lang="de-DE" baseline="0" dirty="0"/>
              <a:t> hin zu regenerativen Energien!</a:t>
            </a:r>
          </a:p>
          <a:p>
            <a:r>
              <a:rPr lang="de-DE" baseline="0" dirty="0"/>
              <a:t>Wärmewende… Umstellung der Wärmeversorgung auf nachhaltige Energieformen</a:t>
            </a:r>
          </a:p>
          <a:p>
            <a:r>
              <a:rPr lang="de-DE" baseline="0" dirty="0"/>
              <a:t>Verkehrswende… Weg vom Verbrenner, hin zu abgasfreier Mobilität… </a:t>
            </a:r>
          </a:p>
          <a:p>
            <a:r>
              <a:rPr lang="de-DE" baseline="0" dirty="0"/>
              <a:t>Mehr öffentlicher Verkehr mit Bus und Bahn, weniger motorisierter individueller Verkehr… </a:t>
            </a:r>
          </a:p>
          <a:p>
            <a:r>
              <a:rPr lang="de-DE" baseline="0" dirty="0"/>
              <a:t>Und wenn schon, dann emissionsfrei!</a:t>
            </a:r>
          </a:p>
          <a:p>
            <a:r>
              <a:rPr lang="de-DE" baseline="0" dirty="0"/>
              <a:t>Denn rd. 20 % der Emissionen stammen aus dem Verkehrssektor… </a:t>
            </a:r>
          </a:p>
          <a:p>
            <a:r>
              <a:rPr lang="de-DE" baseline="0" dirty="0"/>
              <a:t> </a:t>
            </a:r>
          </a:p>
          <a:p>
            <a:endParaRPr lang="de-DE" dirty="0"/>
          </a:p>
        </p:txBody>
      </p:sp>
      <p:sp>
        <p:nvSpPr>
          <p:cNvPr id="4" name="Foliennummernplatzhalter 3"/>
          <p:cNvSpPr>
            <a:spLocks noGrp="1"/>
          </p:cNvSpPr>
          <p:nvPr>
            <p:ph type="sldNum" sz="quarter" idx="10"/>
          </p:nvPr>
        </p:nvSpPr>
        <p:spPr/>
        <p:txBody>
          <a:bodyPr/>
          <a:lstStyle/>
          <a:p>
            <a:fld id="{EF49D255-69B6-A74E-8F2F-45EDFF259320}" type="slidenum">
              <a:rPr lang="de-DE" smtClean="0"/>
              <a:t>14</a:t>
            </a:fld>
            <a:endParaRPr lang="de-DE"/>
          </a:p>
        </p:txBody>
      </p:sp>
    </p:spTree>
    <p:extLst>
      <p:ext uri="{BB962C8B-B14F-4D97-AF65-F5344CB8AC3E}">
        <p14:creationId xmlns:p14="http://schemas.microsoft.com/office/powerpoint/2010/main" val="565517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den CO2 Ausstoß zu reduzieren oder gar</a:t>
            </a:r>
            <a:r>
              <a:rPr lang="de-DE" baseline="0" dirty="0"/>
              <a:t> zu </a:t>
            </a:r>
            <a:r>
              <a:rPr lang="de-DE" dirty="0"/>
              <a:t>stoppen sind schnellstmöglich Maßnahmen notwendig. Energiewende… weg von </a:t>
            </a:r>
            <a:r>
              <a:rPr lang="de-DE" dirty="0" err="1"/>
              <a:t>fossilien</a:t>
            </a:r>
            <a:r>
              <a:rPr lang="de-DE" baseline="0" dirty="0"/>
              <a:t> hin zu regenerativen Energien!</a:t>
            </a:r>
          </a:p>
          <a:p>
            <a:r>
              <a:rPr lang="de-DE" baseline="0" dirty="0"/>
              <a:t>Wärmewende… Umstellung der Wärmeversorgung auf nachhaltige Energieformen</a:t>
            </a:r>
          </a:p>
          <a:p>
            <a:r>
              <a:rPr lang="de-DE" baseline="0" dirty="0"/>
              <a:t>Verkehrswende… Weg vom Verbrenner, hin zu abgasfreier Mobilität… </a:t>
            </a:r>
          </a:p>
          <a:p>
            <a:r>
              <a:rPr lang="de-DE" baseline="0" dirty="0"/>
              <a:t>Mehr öffentlicher Verkehr mit Bus und Bahn, weniger motorisierter individueller Verkehr… </a:t>
            </a:r>
          </a:p>
          <a:p>
            <a:r>
              <a:rPr lang="de-DE" baseline="0" dirty="0"/>
              <a:t>Und wenn schon, dann emissionsfrei!</a:t>
            </a:r>
          </a:p>
          <a:p>
            <a:r>
              <a:rPr lang="de-DE" baseline="0" dirty="0"/>
              <a:t>Denn rd. 20 % der Emissionen stammen aus dem Verkehrssektor… </a:t>
            </a:r>
          </a:p>
          <a:p>
            <a:r>
              <a:rPr lang="de-DE" baseline="0" dirty="0"/>
              <a:t> </a:t>
            </a:r>
          </a:p>
          <a:p>
            <a:endParaRPr lang="de-DE" dirty="0"/>
          </a:p>
        </p:txBody>
      </p:sp>
      <p:sp>
        <p:nvSpPr>
          <p:cNvPr id="4" name="Foliennummernplatzhalter 3"/>
          <p:cNvSpPr>
            <a:spLocks noGrp="1"/>
          </p:cNvSpPr>
          <p:nvPr>
            <p:ph type="sldNum" sz="quarter" idx="10"/>
          </p:nvPr>
        </p:nvSpPr>
        <p:spPr/>
        <p:txBody>
          <a:bodyPr/>
          <a:lstStyle/>
          <a:p>
            <a:fld id="{EF49D255-69B6-A74E-8F2F-45EDFF259320}" type="slidenum">
              <a:rPr lang="de-DE" smtClean="0"/>
              <a:t>15</a:t>
            </a:fld>
            <a:endParaRPr lang="de-DE"/>
          </a:p>
        </p:txBody>
      </p:sp>
    </p:spTree>
    <p:extLst>
      <p:ext uri="{BB962C8B-B14F-4D97-AF65-F5344CB8AC3E}">
        <p14:creationId xmlns:p14="http://schemas.microsoft.com/office/powerpoint/2010/main" val="132689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den CO2 Ausstoß zu reduzieren oder gar</a:t>
            </a:r>
            <a:r>
              <a:rPr lang="de-DE" baseline="0" dirty="0"/>
              <a:t> zu </a:t>
            </a:r>
            <a:r>
              <a:rPr lang="de-DE" dirty="0"/>
              <a:t>stoppen sind schnellstmöglich Maßnahmen notwendig. Energiewende… weg von </a:t>
            </a:r>
            <a:r>
              <a:rPr lang="de-DE" dirty="0" err="1"/>
              <a:t>fossilien</a:t>
            </a:r>
            <a:r>
              <a:rPr lang="de-DE" baseline="0" dirty="0"/>
              <a:t> hin zu regenerativen Energien!</a:t>
            </a:r>
          </a:p>
          <a:p>
            <a:r>
              <a:rPr lang="de-DE" baseline="0" dirty="0"/>
              <a:t>Wärmewende… Umstellung der Wärmeversorgung auf nachhaltige Energieformen</a:t>
            </a:r>
          </a:p>
          <a:p>
            <a:r>
              <a:rPr lang="de-DE" baseline="0" dirty="0"/>
              <a:t>Verkehrswende… Weg vom Verbrenner, hin zu abgasfreier Mobilität… </a:t>
            </a:r>
          </a:p>
          <a:p>
            <a:r>
              <a:rPr lang="de-DE" baseline="0" dirty="0"/>
              <a:t>Mehr öffentlicher Verkehr mit Bus und Bahn, weniger motorisierter individueller Verkehr… </a:t>
            </a:r>
          </a:p>
          <a:p>
            <a:r>
              <a:rPr lang="de-DE" baseline="0" dirty="0"/>
              <a:t>Und wenn schon, dann emissionsfrei!</a:t>
            </a:r>
          </a:p>
          <a:p>
            <a:r>
              <a:rPr lang="de-DE" baseline="0" dirty="0"/>
              <a:t>Denn rd. 20 % der Emissionen stammen aus dem Verkehrssektor… </a:t>
            </a:r>
          </a:p>
          <a:p>
            <a:r>
              <a:rPr lang="de-DE" baseline="0" dirty="0"/>
              <a:t> </a:t>
            </a:r>
          </a:p>
          <a:p>
            <a:endParaRPr lang="de-DE" dirty="0"/>
          </a:p>
        </p:txBody>
      </p:sp>
      <p:sp>
        <p:nvSpPr>
          <p:cNvPr id="4" name="Foliennummernplatzhalter 3"/>
          <p:cNvSpPr>
            <a:spLocks noGrp="1"/>
          </p:cNvSpPr>
          <p:nvPr>
            <p:ph type="sldNum" sz="quarter" idx="10"/>
          </p:nvPr>
        </p:nvSpPr>
        <p:spPr/>
        <p:txBody>
          <a:bodyPr/>
          <a:lstStyle/>
          <a:p>
            <a:fld id="{EF49D255-69B6-A74E-8F2F-45EDFF259320}" type="slidenum">
              <a:rPr lang="de-DE" smtClean="0"/>
              <a:t>16</a:t>
            </a:fld>
            <a:endParaRPr lang="de-DE"/>
          </a:p>
        </p:txBody>
      </p:sp>
    </p:spTree>
    <p:extLst>
      <p:ext uri="{BB962C8B-B14F-4D97-AF65-F5344CB8AC3E}">
        <p14:creationId xmlns:p14="http://schemas.microsoft.com/office/powerpoint/2010/main" val="4257262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den CO2 Ausstoß zu reduzieren oder gar</a:t>
            </a:r>
            <a:r>
              <a:rPr lang="de-DE" baseline="0" dirty="0"/>
              <a:t> zu </a:t>
            </a:r>
            <a:r>
              <a:rPr lang="de-DE" dirty="0"/>
              <a:t>stoppen sind schnellstmöglich Maßnahmen notwendig. Energiewende… weg von </a:t>
            </a:r>
            <a:r>
              <a:rPr lang="de-DE" dirty="0" err="1"/>
              <a:t>fossilien</a:t>
            </a:r>
            <a:r>
              <a:rPr lang="de-DE" baseline="0" dirty="0"/>
              <a:t> hin zu regenerativen Energien!</a:t>
            </a:r>
          </a:p>
          <a:p>
            <a:r>
              <a:rPr lang="de-DE" baseline="0" dirty="0"/>
              <a:t>Wärmewende… Umstellung der Wärmeversorgung auf nachhaltige Energieformen</a:t>
            </a:r>
          </a:p>
          <a:p>
            <a:r>
              <a:rPr lang="de-DE" baseline="0" dirty="0"/>
              <a:t>Verkehrswende… Weg vom Verbrenner, hin zu abgasfreier Mobilität… </a:t>
            </a:r>
          </a:p>
          <a:p>
            <a:r>
              <a:rPr lang="de-DE" baseline="0" dirty="0"/>
              <a:t>Mehr öffentlicher Verkehr mit Bus und Bahn, weniger motorisierter individueller Verkehr… </a:t>
            </a:r>
          </a:p>
          <a:p>
            <a:r>
              <a:rPr lang="de-DE" baseline="0" dirty="0"/>
              <a:t>Und wenn schon, dann emissionsfrei!</a:t>
            </a:r>
          </a:p>
          <a:p>
            <a:r>
              <a:rPr lang="de-DE" baseline="0" dirty="0"/>
              <a:t>Denn rd. 20 % der Emissionen stammen aus dem Verkehrssektor… </a:t>
            </a:r>
          </a:p>
          <a:p>
            <a:r>
              <a:rPr lang="de-DE" baseline="0" dirty="0"/>
              <a:t> </a:t>
            </a:r>
          </a:p>
          <a:p>
            <a:endParaRPr lang="de-DE" dirty="0"/>
          </a:p>
        </p:txBody>
      </p:sp>
      <p:sp>
        <p:nvSpPr>
          <p:cNvPr id="4" name="Foliennummernplatzhalter 3"/>
          <p:cNvSpPr>
            <a:spLocks noGrp="1"/>
          </p:cNvSpPr>
          <p:nvPr>
            <p:ph type="sldNum" sz="quarter" idx="10"/>
          </p:nvPr>
        </p:nvSpPr>
        <p:spPr/>
        <p:txBody>
          <a:bodyPr/>
          <a:lstStyle/>
          <a:p>
            <a:fld id="{EF49D255-69B6-A74E-8F2F-45EDFF259320}" type="slidenum">
              <a:rPr lang="de-DE" smtClean="0"/>
              <a:t>17</a:t>
            </a:fld>
            <a:endParaRPr lang="de-DE"/>
          </a:p>
        </p:txBody>
      </p:sp>
    </p:spTree>
    <p:extLst>
      <p:ext uri="{BB962C8B-B14F-4D97-AF65-F5344CB8AC3E}">
        <p14:creationId xmlns:p14="http://schemas.microsoft.com/office/powerpoint/2010/main" val="3951390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den CO2 Ausstoß zu reduzieren oder gar</a:t>
            </a:r>
            <a:r>
              <a:rPr lang="de-DE" baseline="0" dirty="0"/>
              <a:t> zu </a:t>
            </a:r>
            <a:r>
              <a:rPr lang="de-DE" dirty="0"/>
              <a:t>stoppen sind schnellstmöglich Maßnahmen notwendig. Energiewende… weg von </a:t>
            </a:r>
            <a:r>
              <a:rPr lang="de-DE" dirty="0" err="1"/>
              <a:t>fossilien</a:t>
            </a:r>
            <a:r>
              <a:rPr lang="de-DE" baseline="0" dirty="0"/>
              <a:t> hin zu regenerativen Energien!</a:t>
            </a:r>
          </a:p>
          <a:p>
            <a:r>
              <a:rPr lang="de-DE" baseline="0" dirty="0"/>
              <a:t>Wärmewende… Umstellung der Wärmeversorgung auf nachhaltige Energieformen</a:t>
            </a:r>
          </a:p>
          <a:p>
            <a:r>
              <a:rPr lang="de-DE" baseline="0" dirty="0"/>
              <a:t>Verkehrswende… Weg vom Verbrenner, hin zu abgasfreier Mobilität… </a:t>
            </a:r>
          </a:p>
          <a:p>
            <a:r>
              <a:rPr lang="de-DE" baseline="0" dirty="0"/>
              <a:t>Mehr öffentlicher Verkehr mit Bus und Bahn, weniger motorisierter individueller Verkehr… </a:t>
            </a:r>
          </a:p>
          <a:p>
            <a:r>
              <a:rPr lang="de-DE" baseline="0" dirty="0"/>
              <a:t>Und wenn schon, dann emissionsfrei!</a:t>
            </a:r>
          </a:p>
          <a:p>
            <a:r>
              <a:rPr lang="de-DE" baseline="0" dirty="0"/>
              <a:t>Denn rd. 20 % der Emissionen stammen aus dem Verkehrssektor… </a:t>
            </a:r>
          </a:p>
          <a:p>
            <a:r>
              <a:rPr lang="de-DE" baseline="0" dirty="0"/>
              <a:t> </a:t>
            </a:r>
          </a:p>
          <a:p>
            <a:endParaRPr lang="de-DE" dirty="0"/>
          </a:p>
        </p:txBody>
      </p:sp>
      <p:sp>
        <p:nvSpPr>
          <p:cNvPr id="4" name="Foliennummernplatzhalter 3"/>
          <p:cNvSpPr>
            <a:spLocks noGrp="1"/>
          </p:cNvSpPr>
          <p:nvPr>
            <p:ph type="sldNum" sz="quarter" idx="10"/>
          </p:nvPr>
        </p:nvSpPr>
        <p:spPr/>
        <p:txBody>
          <a:bodyPr/>
          <a:lstStyle/>
          <a:p>
            <a:fld id="{EF49D255-69B6-A74E-8F2F-45EDFF259320}" type="slidenum">
              <a:rPr lang="de-DE" smtClean="0"/>
              <a:t>18</a:t>
            </a:fld>
            <a:endParaRPr lang="de-DE"/>
          </a:p>
        </p:txBody>
      </p:sp>
    </p:spTree>
    <p:extLst>
      <p:ext uri="{BB962C8B-B14F-4D97-AF65-F5344CB8AC3E}">
        <p14:creationId xmlns:p14="http://schemas.microsoft.com/office/powerpoint/2010/main" val="3032988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den CO2 Ausstoß zu reduzieren oder gar</a:t>
            </a:r>
            <a:r>
              <a:rPr lang="de-DE" baseline="0" dirty="0"/>
              <a:t> zu </a:t>
            </a:r>
            <a:r>
              <a:rPr lang="de-DE" dirty="0"/>
              <a:t>stoppen sind schnellstmöglich Maßnahmen notwendig. Energiewende… weg von </a:t>
            </a:r>
            <a:r>
              <a:rPr lang="de-DE" dirty="0" err="1"/>
              <a:t>fossilien</a:t>
            </a:r>
            <a:r>
              <a:rPr lang="de-DE" baseline="0" dirty="0"/>
              <a:t> hin zu regenerativen Energien!</a:t>
            </a:r>
          </a:p>
          <a:p>
            <a:r>
              <a:rPr lang="de-DE" baseline="0" dirty="0"/>
              <a:t>Wärmewende… Umstellung der Wärmeversorgung auf nachhaltige Energieformen</a:t>
            </a:r>
          </a:p>
          <a:p>
            <a:r>
              <a:rPr lang="de-DE" baseline="0" dirty="0"/>
              <a:t>Verkehrswende… Weg vom Verbrenner, hin zu abgasfreier Mobilität… </a:t>
            </a:r>
          </a:p>
          <a:p>
            <a:r>
              <a:rPr lang="de-DE" baseline="0" dirty="0"/>
              <a:t>Mehr öffentlicher Verkehr mit Bus und Bahn, weniger motorisierter individueller Verkehr… </a:t>
            </a:r>
          </a:p>
          <a:p>
            <a:r>
              <a:rPr lang="de-DE" baseline="0" dirty="0"/>
              <a:t>Und wenn schon, dann emissionsfrei!</a:t>
            </a:r>
          </a:p>
          <a:p>
            <a:r>
              <a:rPr lang="de-DE" baseline="0" dirty="0"/>
              <a:t>Denn rd. 20 % der Emissionen stammen aus dem Verkehrssektor… </a:t>
            </a:r>
          </a:p>
          <a:p>
            <a:r>
              <a:rPr lang="de-DE" baseline="0" dirty="0"/>
              <a:t> </a:t>
            </a:r>
          </a:p>
          <a:p>
            <a:endParaRPr lang="de-DE" dirty="0"/>
          </a:p>
        </p:txBody>
      </p:sp>
      <p:sp>
        <p:nvSpPr>
          <p:cNvPr id="4" name="Foliennummernplatzhalter 3"/>
          <p:cNvSpPr>
            <a:spLocks noGrp="1"/>
          </p:cNvSpPr>
          <p:nvPr>
            <p:ph type="sldNum" sz="quarter" idx="10"/>
          </p:nvPr>
        </p:nvSpPr>
        <p:spPr/>
        <p:txBody>
          <a:bodyPr/>
          <a:lstStyle/>
          <a:p>
            <a:fld id="{EF49D255-69B6-A74E-8F2F-45EDFF259320}" type="slidenum">
              <a:rPr lang="de-DE" smtClean="0"/>
              <a:t>19</a:t>
            </a:fld>
            <a:endParaRPr lang="de-DE"/>
          </a:p>
        </p:txBody>
      </p:sp>
    </p:spTree>
    <p:extLst>
      <p:ext uri="{BB962C8B-B14F-4D97-AF65-F5344CB8AC3E}">
        <p14:creationId xmlns:p14="http://schemas.microsoft.com/office/powerpoint/2010/main" val="2302731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den CO2 Ausstoß zu reduzieren oder gar</a:t>
            </a:r>
            <a:r>
              <a:rPr lang="de-DE" baseline="0" dirty="0"/>
              <a:t> zu </a:t>
            </a:r>
            <a:r>
              <a:rPr lang="de-DE" dirty="0"/>
              <a:t>stoppen sind schnellstmöglich Maßnahmen notwendig. Energiewende… weg von </a:t>
            </a:r>
            <a:r>
              <a:rPr lang="de-DE" dirty="0" err="1"/>
              <a:t>fossilien</a:t>
            </a:r>
            <a:r>
              <a:rPr lang="de-DE" baseline="0" dirty="0"/>
              <a:t> hin zu regenerativen Energien!</a:t>
            </a:r>
          </a:p>
          <a:p>
            <a:r>
              <a:rPr lang="de-DE" baseline="0" dirty="0"/>
              <a:t>Wärmewende… Umstellung der Wärmeversorgung auf nachhaltige Energieformen</a:t>
            </a:r>
          </a:p>
          <a:p>
            <a:r>
              <a:rPr lang="de-DE" baseline="0" dirty="0"/>
              <a:t>Verkehrswende… Weg vom Verbrenner, hin zu abgasfreier Mobilität… </a:t>
            </a:r>
          </a:p>
          <a:p>
            <a:r>
              <a:rPr lang="de-DE" baseline="0" dirty="0"/>
              <a:t>Mehr öffentlicher Verkehr mit Bus und Bahn, weniger motorisierter individueller Verkehr… </a:t>
            </a:r>
          </a:p>
          <a:p>
            <a:r>
              <a:rPr lang="de-DE" baseline="0" dirty="0"/>
              <a:t>Und wenn schon, dann emissionsfrei!</a:t>
            </a:r>
          </a:p>
          <a:p>
            <a:r>
              <a:rPr lang="de-DE" baseline="0" dirty="0"/>
              <a:t>Denn rd. 20 % der Emissionen stammen aus dem Verkehrssektor… </a:t>
            </a:r>
          </a:p>
          <a:p>
            <a:r>
              <a:rPr lang="de-DE" baseline="0" dirty="0"/>
              <a:t> </a:t>
            </a:r>
          </a:p>
          <a:p>
            <a:endParaRPr lang="de-DE" dirty="0"/>
          </a:p>
        </p:txBody>
      </p:sp>
      <p:sp>
        <p:nvSpPr>
          <p:cNvPr id="4" name="Foliennummernplatzhalter 3"/>
          <p:cNvSpPr>
            <a:spLocks noGrp="1"/>
          </p:cNvSpPr>
          <p:nvPr>
            <p:ph type="sldNum" sz="quarter" idx="10"/>
          </p:nvPr>
        </p:nvSpPr>
        <p:spPr/>
        <p:txBody>
          <a:bodyPr/>
          <a:lstStyle/>
          <a:p>
            <a:fld id="{EF49D255-69B6-A74E-8F2F-45EDFF259320}" type="slidenum">
              <a:rPr lang="de-DE" smtClean="0"/>
              <a:t>20</a:t>
            </a:fld>
            <a:endParaRPr lang="de-DE"/>
          </a:p>
        </p:txBody>
      </p:sp>
    </p:spTree>
    <p:extLst>
      <p:ext uri="{BB962C8B-B14F-4D97-AF65-F5344CB8AC3E}">
        <p14:creationId xmlns:p14="http://schemas.microsoft.com/office/powerpoint/2010/main" val="2308664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den CO2 Ausstoß zu reduzieren oder gar</a:t>
            </a:r>
            <a:r>
              <a:rPr lang="de-DE" baseline="0" dirty="0"/>
              <a:t> zu </a:t>
            </a:r>
            <a:r>
              <a:rPr lang="de-DE" dirty="0"/>
              <a:t>stoppen sind schnellstmöglich Maßnahmen notwendig. Energiewende… weg von </a:t>
            </a:r>
            <a:r>
              <a:rPr lang="de-DE" dirty="0" err="1"/>
              <a:t>fossilien</a:t>
            </a:r>
            <a:r>
              <a:rPr lang="de-DE" baseline="0" dirty="0"/>
              <a:t> hin zu regenerativen Energien!</a:t>
            </a:r>
          </a:p>
          <a:p>
            <a:r>
              <a:rPr lang="de-DE" baseline="0" dirty="0"/>
              <a:t>Wärmewende… Umstellung der Wärmeversorgung auf nachhaltige Energieformen</a:t>
            </a:r>
          </a:p>
          <a:p>
            <a:r>
              <a:rPr lang="de-DE" baseline="0" dirty="0"/>
              <a:t>Verkehrswende… Weg vom Verbrenner, hin zu abgasfreier Mobilität… </a:t>
            </a:r>
          </a:p>
          <a:p>
            <a:r>
              <a:rPr lang="de-DE" baseline="0" dirty="0"/>
              <a:t>Mehr öffentlicher Verkehr mit Bus und Bahn, weniger motorisierter individueller Verkehr… </a:t>
            </a:r>
          </a:p>
          <a:p>
            <a:r>
              <a:rPr lang="de-DE" baseline="0" dirty="0"/>
              <a:t>Und wenn schon, dann emissionsfrei!</a:t>
            </a:r>
          </a:p>
          <a:p>
            <a:r>
              <a:rPr lang="de-DE" baseline="0" dirty="0"/>
              <a:t>Denn rd. 20 % der Emissionen stammen aus dem Verkehrssektor… </a:t>
            </a:r>
          </a:p>
          <a:p>
            <a:r>
              <a:rPr lang="de-DE" baseline="0" dirty="0"/>
              <a:t> </a:t>
            </a:r>
          </a:p>
          <a:p>
            <a:endParaRPr lang="de-DE" dirty="0"/>
          </a:p>
        </p:txBody>
      </p:sp>
      <p:sp>
        <p:nvSpPr>
          <p:cNvPr id="4" name="Foliennummernplatzhalter 3"/>
          <p:cNvSpPr>
            <a:spLocks noGrp="1"/>
          </p:cNvSpPr>
          <p:nvPr>
            <p:ph type="sldNum" sz="quarter" idx="10"/>
          </p:nvPr>
        </p:nvSpPr>
        <p:spPr/>
        <p:txBody>
          <a:bodyPr/>
          <a:lstStyle/>
          <a:p>
            <a:fld id="{EF49D255-69B6-A74E-8F2F-45EDFF259320}" type="slidenum">
              <a:rPr lang="de-DE" smtClean="0"/>
              <a:t>21</a:t>
            </a:fld>
            <a:endParaRPr lang="de-DE"/>
          </a:p>
        </p:txBody>
      </p:sp>
    </p:spTree>
    <p:extLst>
      <p:ext uri="{BB962C8B-B14F-4D97-AF65-F5344CB8AC3E}">
        <p14:creationId xmlns:p14="http://schemas.microsoft.com/office/powerpoint/2010/main" val="3860404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Aber warum machen wir das alles??</a:t>
            </a:r>
          </a:p>
          <a:p>
            <a:endParaRPr lang="de-DE" dirty="0"/>
          </a:p>
          <a:p>
            <a:r>
              <a:rPr lang="de-DE" dirty="0"/>
              <a:t>Seit Millionen von Jahren ändern sich die Temperaturen auf der Erde. Es war schon Wärmer als heute, es war schon kälter… Dieser</a:t>
            </a:r>
            <a:r>
              <a:rPr lang="de-DE" baseline="0" dirty="0"/>
              <a:t> Wechsel hat Millionen von Jahre gedauert, </a:t>
            </a:r>
          </a:p>
          <a:p>
            <a:r>
              <a:rPr lang="de-DE" baseline="0" dirty="0"/>
              <a:t>Seit 200 Jahren kann aber ein Anstieg gemessen werden, der schneller geht als je zuvor! Ursache das CO2 der Industrialisierung auf der Welt. </a:t>
            </a:r>
          </a:p>
          <a:p>
            <a:endParaRPr lang="de-DE" dirty="0"/>
          </a:p>
          <a:p>
            <a:r>
              <a:rPr lang="de-DE" dirty="0"/>
              <a:t>Die Folge: Katastrophen und Leid überall! Hitzewellen, Trockenheit, Starkregen, Überschwemmungen…</a:t>
            </a:r>
          </a:p>
          <a:p>
            <a:r>
              <a:rPr lang="de-DE" dirty="0"/>
              <a:t>Nicht irgendwo auf der Welt… HIER bei UNS… </a:t>
            </a:r>
          </a:p>
          <a:p>
            <a:endParaRPr lang="de-DE" dirty="0"/>
          </a:p>
          <a:p>
            <a:r>
              <a:rPr lang="de-DE" dirty="0"/>
              <a:t>Menschengemachter</a:t>
            </a:r>
            <a:r>
              <a:rPr lang="de-DE" baseline="0" dirty="0"/>
              <a:t> KLIMAWANDEL</a:t>
            </a:r>
            <a:endParaRPr lang="de-DE" dirty="0"/>
          </a:p>
        </p:txBody>
      </p:sp>
      <p:sp>
        <p:nvSpPr>
          <p:cNvPr id="4" name="Foliennummernplatzhalter 3"/>
          <p:cNvSpPr>
            <a:spLocks noGrp="1"/>
          </p:cNvSpPr>
          <p:nvPr>
            <p:ph type="sldNum" sz="quarter" idx="10"/>
          </p:nvPr>
        </p:nvSpPr>
        <p:spPr/>
        <p:txBody>
          <a:bodyPr/>
          <a:lstStyle/>
          <a:p>
            <a:fld id="{EF49D255-69B6-A74E-8F2F-45EDFF259320}" type="slidenum">
              <a:rPr lang="de-DE" smtClean="0"/>
              <a:t>4</a:t>
            </a:fld>
            <a:endParaRPr lang="de-DE"/>
          </a:p>
        </p:txBody>
      </p:sp>
    </p:spTree>
    <p:extLst>
      <p:ext uri="{BB962C8B-B14F-4D97-AF65-F5344CB8AC3E}">
        <p14:creationId xmlns:p14="http://schemas.microsoft.com/office/powerpoint/2010/main" val="1366206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49D255-69B6-A74E-8F2F-45EDFF259320}" type="slidenum">
              <a:rPr lang="de-DE" smtClean="0"/>
              <a:t>5</a:t>
            </a:fld>
            <a:endParaRPr lang="de-DE"/>
          </a:p>
        </p:txBody>
      </p:sp>
    </p:spTree>
    <p:extLst>
      <p:ext uri="{BB962C8B-B14F-4D97-AF65-F5344CB8AC3E}">
        <p14:creationId xmlns:p14="http://schemas.microsoft.com/office/powerpoint/2010/main" val="3675844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49D255-69B6-A74E-8F2F-45EDFF259320}" type="slidenum">
              <a:rPr lang="de-DE" smtClean="0"/>
              <a:t>6</a:t>
            </a:fld>
            <a:endParaRPr lang="de-DE"/>
          </a:p>
        </p:txBody>
      </p:sp>
    </p:spTree>
    <p:extLst>
      <p:ext uri="{BB962C8B-B14F-4D97-AF65-F5344CB8AC3E}">
        <p14:creationId xmlns:p14="http://schemas.microsoft.com/office/powerpoint/2010/main" val="889282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49D255-69B6-A74E-8F2F-45EDFF259320}" type="slidenum">
              <a:rPr lang="de-DE" smtClean="0"/>
              <a:t>7</a:t>
            </a:fld>
            <a:endParaRPr lang="de-DE"/>
          </a:p>
        </p:txBody>
      </p:sp>
    </p:spTree>
    <p:extLst>
      <p:ext uri="{BB962C8B-B14F-4D97-AF65-F5344CB8AC3E}">
        <p14:creationId xmlns:p14="http://schemas.microsoft.com/office/powerpoint/2010/main" val="2724520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49D255-69B6-A74E-8F2F-45EDFF259320}" type="slidenum">
              <a:rPr lang="de-DE" smtClean="0"/>
              <a:t>8</a:t>
            </a:fld>
            <a:endParaRPr lang="de-DE"/>
          </a:p>
        </p:txBody>
      </p:sp>
    </p:spTree>
    <p:extLst>
      <p:ext uri="{BB962C8B-B14F-4D97-AF65-F5344CB8AC3E}">
        <p14:creationId xmlns:p14="http://schemas.microsoft.com/office/powerpoint/2010/main" val="1146291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49D255-69B6-A74E-8F2F-45EDFF259320}" type="slidenum">
              <a:rPr lang="de-DE" smtClean="0"/>
              <a:t>9</a:t>
            </a:fld>
            <a:endParaRPr lang="de-DE"/>
          </a:p>
        </p:txBody>
      </p:sp>
    </p:spTree>
    <p:extLst>
      <p:ext uri="{BB962C8B-B14F-4D97-AF65-F5344CB8AC3E}">
        <p14:creationId xmlns:p14="http://schemas.microsoft.com/office/powerpoint/2010/main" val="4214460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49D255-69B6-A74E-8F2F-45EDFF259320}" type="slidenum">
              <a:rPr lang="de-DE" smtClean="0"/>
              <a:t>10</a:t>
            </a:fld>
            <a:endParaRPr lang="de-DE"/>
          </a:p>
        </p:txBody>
      </p:sp>
    </p:spTree>
    <p:extLst>
      <p:ext uri="{BB962C8B-B14F-4D97-AF65-F5344CB8AC3E}">
        <p14:creationId xmlns:p14="http://schemas.microsoft.com/office/powerpoint/2010/main" val="925611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49D255-69B6-A74E-8F2F-45EDFF259320}" type="slidenum">
              <a:rPr lang="de-DE" smtClean="0"/>
              <a:t>11</a:t>
            </a:fld>
            <a:endParaRPr lang="de-DE"/>
          </a:p>
        </p:txBody>
      </p:sp>
    </p:spTree>
    <p:extLst>
      <p:ext uri="{BB962C8B-B14F-4D97-AF65-F5344CB8AC3E}">
        <p14:creationId xmlns:p14="http://schemas.microsoft.com/office/powerpoint/2010/main" val="648664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6637" y="1085856"/>
            <a:ext cx="10551799" cy="2350995"/>
          </a:xfrm>
        </p:spPr>
        <p:txBody>
          <a:bodyPr anchor="b">
            <a:normAutofit/>
          </a:bodyPr>
          <a:lstStyle>
            <a:lvl1pPr algn="l">
              <a:lnSpc>
                <a:spcPct val="100000"/>
              </a:lnSpc>
              <a:defRPr sz="4400" baseline="0">
                <a:solidFill>
                  <a:srgbClr val="0070C0"/>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Eine Wunderschöne Headline</a:t>
            </a:r>
          </a:p>
        </p:txBody>
      </p:sp>
      <p:sp>
        <p:nvSpPr>
          <p:cNvPr id="3" name="Untertitel 2"/>
          <p:cNvSpPr>
            <a:spLocks noGrp="1"/>
          </p:cNvSpPr>
          <p:nvPr>
            <p:ph type="subTitle" idx="1" hasCustomPrompt="1"/>
          </p:nvPr>
        </p:nvSpPr>
        <p:spPr>
          <a:xfrm>
            <a:off x="836637" y="3649942"/>
            <a:ext cx="10551799" cy="499316"/>
          </a:xfrm>
        </p:spPr>
        <p:txBody>
          <a:bodyPr/>
          <a:lstStyle>
            <a:lvl1pPr marL="0" indent="0" algn="l">
              <a:buNone/>
              <a:defRPr sz="2400" i="0" baseline="0">
                <a:solidFill>
                  <a:srgbClr val="93C441"/>
                </a:solidFill>
                <a:latin typeface="Verdana" panose="020B0604030504040204" pitchFamily="34" charset="0"/>
                <a:ea typeface="Verdana" panose="020B0604030504040204" pitchFamily="34" charset="0"/>
                <a:cs typeface="Verdana" panose="020B0604030504040204" pitchFamily="34" charset="0"/>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de-DE" dirty="0"/>
              <a:t>Hier steht Ihre Subheadline</a:t>
            </a:r>
          </a:p>
        </p:txBody>
      </p:sp>
      <p:sp>
        <p:nvSpPr>
          <p:cNvPr id="13" name="Textplatzhalter 12"/>
          <p:cNvSpPr>
            <a:spLocks noGrp="1"/>
          </p:cNvSpPr>
          <p:nvPr>
            <p:ph type="body" sz="quarter" idx="10" hasCustomPrompt="1"/>
          </p:nvPr>
        </p:nvSpPr>
        <p:spPr>
          <a:xfrm>
            <a:off x="836637" y="4329488"/>
            <a:ext cx="10551799" cy="780396"/>
          </a:xfrm>
        </p:spPr>
        <p:txBody>
          <a:bodyPr>
            <a:normAutofit/>
          </a:bodyPr>
          <a:lstStyle>
            <a:lvl1pPr marL="0" indent="0">
              <a:buNone/>
              <a:defRPr sz="1800" baseline="0">
                <a:solidFill>
                  <a:srgbClr val="0070C0"/>
                </a:solidFill>
                <a:latin typeface="Verdana" panose="020B0604030504040204" pitchFamily="34" charset="0"/>
                <a:ea typeface="Verdana" panose="020B0604030504040204" pitchFamily="34" charset="0"/>
                <a:cs typeface="Verdana" panose="020B0604030504040204" pitchFamily="34" charset="0"/>
              </a:defRPr>
            </a:lvl1pPr>
            <a:lvl2pPr marL="457167" indent="0">
              <a:buNone/>
              <a:defRPr>
                <a:solidFill>
                  <a:schemeClr val="bg1"/>
                </a:solidFill>
                <a:latin typeface="Bree Serif" charset="0"/>
                <a:ea typeface="Bree Serif" charset="0"/>
                <a:cs typeface="Bree Serif" charset="0"/>
              </a:defRPr>
            </a:lvl2pPr>
            <a:lvl3pPr marL="914332" indent="0">
              <a:buNone/>
              <a:defRPr>
                <a:solidFill>
                  <a:schemeClr val="bg1"/>
                </a:solidFill>
                <a:latin typeface="Bree Serif" charset="0"/>
                <a:ea typeface="Bree Serif" charset="0"/>
                <a:cs typeface="Bree Serif" charset="0"/>
              </a:defRPr>
            </a:lvl3pPr>
            <a:lvl4pPr marL="1371498" indent="0">
              <a:buNone/>
              <a:defRPr>
                <a:solidFill>
                  <a:schemeClr val="bg1"/>
                </a:solidFill>
                <a:latin typeface="Bree Serif" charset="0"/>
                <a:ea typeface="Bree Serif" charset="0"/>
                <a:cs typeface="Bree Serif" charset="0"/>
              </a:defRPr>
            </a:lvl4pPr>
            <a:lvl5pPr marL="1828664" indent="0">
              <a:buNone/>
              <a:defRPr>
                <a:solidFill>
                  <a:schemeClr val="bg1"/>
                </a:solidFill>
                <a:latin typeface="Bree Serif" charset="0"/>
                <a:ea typeface="Bree Serif" charset="0"/>
                <a:cs typeface="Bree Serif" charset="0"/>
              </a:defRPr>
            </a:lvl5pPr>
          </a:lstStyle>
          <a:p>
            <a:pPr lvl="0"/>
            <a:r>
              <a:rPr lang="de-DE" dirty="0"/>
              <a:t>Veranstaltung</a:t>
            </a:r>
          </a:p>
          <a:p>
            <a:pPr lvl="0"/>
            <a:r>
              <a:rPr lang="de-DE" dirty="0"/>
              <a:t>Datum - Uhrzeit</a:t>
            </a:r>
          </a:p>
        </p:txBody>
      </p:sp>
    </p:spTree>
    <p:extLst>
      <p:ext uri="{BB962C8B-B14F-4D97-AF65-F5344CB8AC3E}">
        <p14:creationId xmlns:p14="http://schemas.microsoft.com/office/powerpoint/2010/main" val="21071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972928" y="1421746"/>
            <a:ext cx="10515600" cy="4351338"/>
          </a:xfrm>
        </p:spPr>
        <p:txBody>
          <a:bodyPr/>
          <a:lstStyle>
            <a:lvl1pPr>
              <a:defRPr sz="2600"/>
            </a:lvl1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7"/>
          <p:cNvSpPr>
            <a:spLocks noGrp="1"/>
          </p:cNvSpPr>
          <p:nvPr>
            <p:ph type="title"/>
          </p:nvPr>
        </p:nvSpPr>
        <p:spPr/>
        <p:txBody>
          <a:bodyPr/>
          <a:lstStyle/>
          <a:p>
            <a:r>
              <a:rPr lang="de-DE" dirty="0"/>
              <a:t>Mastertitelformat bearbeiten</a:t>
            </a:r>
          </a:p>
        </p:txBody>
      </p:sp>
    </p:spTree>
    <p:extLst>
      <p:ext uri="{BB962C8B-B14F-4D97-AF65-F5344CB8AC3E}">
        <p14:creationId xmlns:p14="http://schemas.microsoft.com/office/powerpoint/2010/main" val="1925658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3200"/>
            </a:lvl1pPr>
          </a:lstStyle>
          <a:p>
            <a:r>
              <a:rPr lang="de-DE" dirty="0"/>
              <a:t>Mastertitelformat bearbeiten</a:t>
            </a:r>
          </a:p>
        </p:txBody>
      </p:sp>
      <p:sp>
        <p:nvSpPr>
          <p:cNvPr id="3" name="Inhaltsplatzhalter 2"/>
          <p:cNvSpPr>
            <a:spLocks noGrp="1"/>
          </p:cNvSpPr>
          <p:nvPr>
            <p:ph sz="half" idx="1"/>
          </p:nvPr>
        </p:nvSpPr>
        <p:spPr>
          <a:xfrm>
            <a:off x="972928" y="1421746"/>
            <a:ext cx="5046872" cy="4351338"/>
          </a:xfrm>
        </p:spPr>
        <p:txBody>
          <a:bodyPr/>
          <a:lstStyle>
            <a:lvl1pPr>
              <a:defRPr sz="2600"/>
            </a:lvl1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6172200" y="1421746"/>
            <a:ext cx="5181600" cy="4351338"/>
          </a:xfrm>
        </p:spPr>
        <p:txBody>
          <a:bodyPr/>
          <a:lstStyle>
            <a:lvl1pPr>
              <a:defRPr sz="2600"/>
            </a:lvl1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703125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7" name="Inhaltsplatzhalter 2"/>
          <p:cNvSpPr>
            <a:spLocks noGrp="1"/>
          </p:cNvSpPr>
          <p:nvPr>
            <p:ph idx="1" hasCustomPrompt="1"/>
          </p:nvPr>
        </p:nvSpPr>
        <p:spPr>
          <a:xfrm>
            <a:off x="972927" y="1421746"/>
            <a:ext cx="6517087" cy="4351338"/>
          </a:xfrm>
        </p:spPr>
        <p:txBody>
          <a:bodyPr>
            <a:normAutofit/>
          </a:bodyPr>
          <a:lstStyle>
            <a:lvl1pPr>
              <a:defRPr sz="2600" b="0" baseline="0"/>
            </a:lvl1pPr>
          </a:lstStyle>
          <a:p>
            <a:pPr marL="228584" marR="0" lvl="0" indent="-228584" algn="l" defTabSz="914332" rtl="0" eaLnBrk="1" fontAlgn="auto" latinLnBrk="0" hangingPunct="1">
              <a:lnSpc>
                <a:spcPct val="90000"/>
              </a:lnSpc>
              <a:spcBef>
                <a:spcPts val="1000"/>
              </a:spcBef>
              <a:spcAft>
                <a:spcPts val="0"/>
              </a:spcAft>
              <a:buClr>
                <a:schemeClr val="accent1"/>
              </a:buClr>
              <a:buSzTx/>
              <a:buFont typeface="Arial" charset="0"/>
              <a:buNone/>
              <a:tabLst/>
              <a:defRPr/>
            </a:pPr>
            <a:r>
              <a:rPr lang="de-DE" dirty="0"/>
              <a:t>Bild oder Video Einfüge</a:t>
            </a:r>
          </a:p>
        </p:txBody>
      </p:sp>
      <p:sp>
        <p:nvSpPr>
          <p:cNvPr id="8" name="Inhaltsplatzhalter 2"/>
          <p:cNvSpPr>
            <a:spLocks noGrp="1"/>
          </p:cNvSpPr>
          <p:nvPr>
            <p:ph idx="12" hasCustomPrompt="1"/>
          </p:nvPr>
        </p:nvSpPr>
        <p:spPr>
          <a:xfrm>
            <a:off x="7826191" y="1421750"/>
            <a:ext cx="3527612" cy="744351"/>
          </a:xfrm>
        </p:spPr>
        <p:txBody>
          <a:bodyPr>
            <a:normAutofit/>
          </a:bodyPr>
          <a:lstStyle>
            <a:lvl1pPr marL="0" indent="0">
              <a:buNone/>
              <a:defRPr sz="2000">
                <a:solidFill>
                  <a:schemeClr val="accent6"/>
                </a:solidFill>
              </a:defRPr>
            </a:lvl1pPr>
            <a:lvl2pPr marL="457167" indent="0">
              <a:buNone/>
              <a:defRPr sz="2000"/>
            </a:lvl2pPr>
            <a:lvl3pPr marL="914332" indent="0">
              <a:buNone/>
              <a:defRPr/>
            </a:lvl3pPr>
            <a:lvl4pPr marL="1371498" indent="0">
              <a:buNone/>
              <a:defRPr/>
            </a:lvl4pPr>
            <a:lvl5pPr marL="1828664" indent="0">
              <a:buNone/>
              <a:defRPr/>
            </a:lvl5pPr>
          </a:lstStyle>
          <a:p>
            <a:pPr lvl="0"/>
            <a:r>
              <a:rPr lang="de-DE" dirty="0"/>
              <a:t>Titel des Films</a:t>
            </a:r>
          </a:p>
        </p:txBody>
      </p:sp>
    </p:spTree>
    <p:extLst>
      <p:ext uri="{BB962C8B-B14F-4D97-AF65-F5344CB8AC3E}">
        <p14:creationId xmlns:p14="http://schemas.microsoft.com/office/powerpoint/2010/main" val="91562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494576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6" name="Diagrammplatzhalter 4">
            <a:extLst>
              <a:ext uri="{FF2B5EF4-FFF2-40B4-BE49-F238E27FC236}">
                <a16:creationId xmlns:a16="http://schemas.microsoft.com/office/drawing/2014/main" id="{03850408-0C32-AC41-A6B9-4F87756F4C63}"/>
              </a:ext>
            </a:extLst>
          </p:cNvPr>
          <p:cNvSpPr>
            <a:spLocks noGrp="1"/>
          </p:cNvSpPr>
          <p:nvPr>
            <p:ph type="chart" sz="quarter" idx="11"/>
          </p:nvPr>
        </p:nvSpPr>
        <p:spPr>
          <a:xfrm>
            <a:off x="972928" y="1421746"/>
            <a:ext cx="8871160" cy="3743325"/>
          </a:xfrm>
        </p:spPr>
        <p:txBody>
          <a:bodyPr/>
          <a:lstStyle/>
          <a:p>
            <a:endParaRPr lang="de-DE" dirty="0"/>
          </a:p>
        </p:txBody>
      </p:sp>
    </p:spTree>
    <p:extLst>
      <p:ext uri="{BB962C8B-B14F-4D97-AF65-F5344CB8AC3E}">
        <p14:creationId xmlns:p14="http://schemas.microsoft.com/office/powerpoint/2010/main" val="1222125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6" name="Diagrammplatzhalter 4">
            <a:extLst>
              <a:ext uri="{FF2B5EF4-FFF2-40B4-BE49-F238E27FC236}">
                <a16:creationId xmlns:a16="http://schemas.microsoft.com/office/drawing/2014/main" id="{50C5CA42-63E1-4A4D-8868-9BA7632E69DE}"/>
              </a:ext>
            </a:extLst>
          </p:cNvPr>
          <p:cNvSpPr>
            <a:spLocks noGrp="1"/>
          </p:cNvSpPr>
          <p:nvPr>
            <p:ph type="chart" sz="quarter" idx="12"/>
          </p:nvPr>
        </p:nvSpPr>
        <p:spPr>
          <a:xfrm>
            <a:off x="972928" y="1421746"/>
            <a:ext cx="4656348" cy="3571875"/>
          </a:xfrm>
        </p:spPr>
        <p:txBody>
          <a:bodyPr/>
          <a:lstStyle/>
          <a:p>
            <a:endParaRPr lang="de-DE" dirty="0"/>
          </a:p>
        </p:txBody>
      </p:sp>
      <p:sp>
        <p:nvSpPr>
          <p:cNvPr id="8" name="Diagrammplatzhalter 4">
            <a:extLst>
              <a:ext uri="{FF2B5EF4-FFF2-40B4-BE49-F238E27FC236}">
                <a16:creationId xmlns:a16="http://schemas.microsoft.com/office/drawing/2014/main" id="{83E2183E-5E95-E043-832D-E2284E693004}"/>
              </a:ext>
            </a:extLst>
          </p:cNvPr>
          <p:cNvSpPr>
            <a:spLocks noGrp="1"/>
          </p:cNvSpPr>
          <p:nvPr>
            <p:ph type="chart" sz="quarter" idx="13"/>
          </p:nvPr>
        </p:nvSpPr>
        <p:spPr>
          <a:xfrm>
            <a:off x="5953125" y="1421746"/>
            <a:ext cx="4791075" cy="3571875"/>
          </a:xfrm>
        </p:spPr>
        <p:txBody>
          <a:bodyPr/>
          <a:lstStyle/>
          <a:p>
            <a:endParaRPr lang="de-DE"/>
          </a:p>
        </p:txBody>
      </p:sp>
    </p:spTree>
    <p:extLst>
      <p:ext uri="{BB962C8B-B14F-4D97-AF65-F5344CB8AC3E}">
        <p14:creationId xmlns:p14="http://schemas.microsoft.com/office/powerpoint/2010/main" val="211143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4" name="Tabellenplatzhalter 4">
            <a:extLst>
              <a:ext uri="{FF2B5EF4-FFF2-40B4-BE49-F238E27FC236}">
                <a16:creationId xmlns:a16="http://schemas.microsoft.com/office/drawing/2014/main" id="{0FD2A971-1C95-8146-9950-8063B7B789AB}"/>
              </a:ext>
            </a:extLst>
          </p:cNvPr>
          <p:cNvSpPr>
            <a:spLocks noGrp="1"/>
          </p:cNvSpPr>
          <p:nvPr>
            <p:ph type="tbl" sz="quarter" idx="11"/>
          </p:nvPr>
        </p:nvSpPr>
        <p:spPr>
          <a:xfrm>
            <a:off x="972928" y="1421746"/>
            <a:ext cx="9128340" cy="3771900"/>
          </a:xfrm>
        </p:spPr>
        <p:txBody>
          <a:bodyPr/>
          <a:lstStyle/>
          <a:p>
            <a:endParaRPr lang="de-DE" dirty="0"/>
          </a:p>
        </p:txBody>
      </p:sp>
    </p:spTree>
    <p:extLst>
      <p:ext uri="{BB962C8B-B14F-4D97-AF65-F5344CB8AC3E}">
        <p14:creationId xmlns:p14="http://schemas.microsoft.com/office/powerpoint/2010/main" val="1047786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972928" y="96189"/>
            <a:ext cx="10515600" cy="8894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p:cNvSpPr>
            <a:spLocks noGrp="1"/>
          </p:cNvSpPr>
          <p:nvPr>
            <p:ph type="body" idx="1"/>
          </p:nvPr>
        </p:nvSpPr>
        <p:spPr>
          <a:xfrm>
            <a:off x="972928" y="1653523"/>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p:cNvSpPr>
            <a:spLocks noGrp="1"/>
          </p:cNvSpPr>
          <p:nvPr>
            <p:ph type="ftr" sz="quarter" idx="3"/>
          </p:nvPr>
        </p:nvSpPr>
        <p:spPr>
          <a:xfrm>
            <a:off x="838200" y="6241117"/>
            <a:ext cx="10515600" cy="365125"/>
          </a:xfrm>
          <a:prstGeom prst="rect">
            <a:avLst/>
          </a:prstGeom>
        </p:spPr>
        <p:txBody>
          <a:bodyPr vert="horz" lIns="91440" tIns="45720" rIns="91440" bIns="45720" rtlCol="0" anchor="ctr"/>
          <a:lstStyle>
            <a:lvl1pPr algn="ctr">
              <a:defRPr sz="1400" b="0">
                <a:solidFill>
                  <a:schemeClr val="bg1"/>
                </a:solidFill>
                <a:latin typeface="Neo Sans Std" panose="020B0804030504040204" pitchFamily="34" charset="0"/>
                <a:ea typeface="Neo Sans Std" panose="020B0804030504040204" pitchFamily="34" charset="0"/>
                <a:cs typeface="Neo Sans Std" panose="020B0804030504040204" pitchFamily="34" charset="0"/>
              </a:defRPr>
            </a:lvl1pPr>
          </a:lstStyle>
          <a:p>
            <a:r>
              <a:rPr lang="de-DE"/>
              <a:t>Testtext</a:t>
            </a:r>
            <a:endParaRPr lang="de-DE" dirty="0"/>
          </a:p>
        </p:txBody>
      </p:sp>
      <p:pic>
        <p:nvPicPr>
          <p:cNvPr id="6" name="Bild 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444101" y="6241117"/>
            <a:ext cx="430486" cy="341420"/>
          </a:xfrm>
          <a:prstGeom prst="rect">
            <a:avLst/>
          </a:prstGeom>
        </p:spPr>
      </p:pic>
      <p:sp>
        <p:nvSpPr>
          <p:cNvPr id="14" name="Rechteck 13">
            <a:extLst>
              <a:ext uri="{FF2B5EF4-FFF2-40B4-BE49-F238E27FC236}">
                <a16:creationId xmlns:a16="http://schemas.microsoft.com/office/drawing/2014/main" id="{EEBFA954-C18F-404A-B7BD-1A2F2D7C3405}"/>
              </a:ext>
            </a:extLst>
          </p:cNvPr>
          <p:cNvSpPr/>
          <p:nvPr userDrawn="1"/>
        </p:nvSpPr>
        <p:spPr>
          <a:xfrm>
            <a:off x="-47501" y="4417621"/>
            <a:ext cx="12239502" cy="2481943"/>
          </a:xfrm>
          <a:prstGeom prst="rect">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Fußzeilenplatzhalter 4">
            <a:extLst>
              <a:ext uri="{FF2B5EF4-FFF2-40B4-BE49-F238E27FC236}">
                <a16:creationId xmlns:a16="http://schemas.microsoft.com/office/drawing/2014/main" id="{AA36CACB-A6DC-AB47-8665-67DAEF6891A3}"/>
              </a:ext>
            </a:extLst>
          </p:cNvPr>
          <p:cNvSpPr txBox="1">
            <a:spLocks/>
          </p:cNvSpPr>
          <p:nvPr userDrawn="1"/>
        </p:nvSpPr>
        <p:spPr>
          <a:xfrm>
            <a:off x="972928" y="6421567"/>
            <a:ext cx="7918580" cy="264330"/>
          </a:xfrm>
          <a:prstGeom prst="rect">
            <a:avLst/>
          </a:prstGeom>
        </p:spPr>
        <p:txBody>
          <a:bodyPr/>
          <a:lstStyle>
            <a:defPPr>
              <a:defRPr lang="de-DE"/>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dirty="0">
                <a:solidFill>
                  <a:schemeClr val="bg1"/>
                </a:solidFill>
                <a:latin typeface="Neo Sans Std" panose="020B0804030504040204" pitchFamily="34" charset="0"/>
              </a:rPr>
              <a:t>Landkreis Saarlouis | www.kreis-saarlouis.de </a:t>
            </a:r>
          </a:p>
        </p:txBody>
      </p:sp>
      <p:pic>
        <p:nvPicPr>
          <p:cNvPr id="8" name="Grafik 7">
            <a:extLst>
              <a:ext uri="{FF2B5EF4-FFF2-40B4-BE49-F238E27FC236}">
                <a16:creationId xmlns:a16="http://schemas.microsoft.com/office/drawing/2014/main" id="{86309AE8-8913-754E-ADAF-200A76B15F50}"/>
              </a:ext>
            </a:extLst>
          </p:cNvPr>
          <p:cNvPicPr>
            <a:picLocks noChangeAspect="1"/>
          </p:cNvPicPr>
          <p:nvPr userDrawn="1"/>
        </p:nvPicPr>
        <p:blipFill>
          <a:blip r:embed="rId12"/>
          <a:stretch>
            <a:fillRect/>
          </a:stretch>
        </p:blipFill>
        <p:spPr>
          <a:xfrm>
            <a:off x="10515817" y="6153840"/>
            <a:ext cx="1358770" cy="676976"/>
          </a:xfrm>
          <a:prstGeom prst="rect">
            <a:avLst/>
          </a:prstGeom>
        </p:spPr>
      </p:pic>
    </p:spTree>
    <p:extLst>
      <p:ext uri="{BB962C8B-B14F-4D97-AF65-F5344CB8AC3E}">
        <p14:creationId xmlns:p14="http://schemas.microsoft.com/office/powerpoint/2010/main" val="1944975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Lst>
  <p:hf sldNum="0" hdr="0" dt="0"/>
  <p:txStyles>
    <p:titleStyle>
      <a:lvl1pPr algn="l" defTabSz="914332" rtl="0" eaLnBrk="1" latinLnBrk="0" hangingPunct="1">
        <a:lnSpc>
          <a:spcPct val="90000"/>
        </a:lnSpc>
        <a:spcBef>
          <a:spcPct val="0"/>
        </a:spcBef>
        <a:buNone/>
        <a:defRPr sz="3200" kern="1200">
          <a:solidFill>
            <a:srgbClr val="0070C0"/>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584" indent="-228584" algn="l" defTabSz="914332" rtl="0" eaLnBrk="1" latinLnBrk="0" hangingPunct="1">
        <a:lnSpc>
          <a:spcPct val="90000"/>
        </a:lnSpc>
        <a:spcBef>
          <a:spcPts val="1000"/>
        </a:spcBef>
        <a:buClr>
          <a:schemeClr val="accent1"/>
        </a:buClr>
        <a:buFont typeface="Arial"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750" indent="-228584" algn="l" defTabSz="914332" rtl="0" eaLnBrk="1" latinLnBrk="0" hangingPunct="1">
        <a:lnSpc>
          <a:spcPct val="90000"/>
        </a:lnSpc>
        <a:spcBef>
          <a:spcPts val="500"/>
        </a:spcBef>
        <a:buClr>
          <a:schemeClr val="accent1"/>
        </a:buClr>
        <a:buFont typeface="Arial"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2914" indent="-228584" algn="l" defTabSz="914332" rtl="0" eaLnBrk="1" latinLnBrk="0" hangingPunct="1">
        <a:lnSpc>
          <a:spcPct val="90000"/>
        </a:lnSpc>
        <a:spcBef>
          <a:spcPts val="500"/>
        </a:spcBef>
        <a:buClr>
          <a:schemeClr val="accent1"/>
        </a:buClr>
        <a:buFont typeface="Arial"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080" indent="-228584" algn="l" defTabSz="914332" rtl="0" eaLnBrk="1" latinLnBrk="0" hangingPunct="1">
        <a:lnSpc>
          <a:spcPct val="90000"/>
        </a:lnSpc>
        <a:spcBef>
          <a:spcPts val="500"/>
        </a:spcBef>
        <a:buClr>
          <a:schemeClr val="accent1"/>
        </a:buClr>
        <a:buFont typeface="Arial"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247" indent="-228584" algn="l" defTabSz="914332" rtl="0" eaLnBrk="1" latinLnBrk="0" hangingPunct="1">
        <a:lnSpc>
          <a:spcPct val="90000"/>
        </a:lnSpc>
        <a:spcBef>
          <a:spcPts val="500"/>
        </a:spcBef>
        <a:buClr>
          <a:schemeClr val="accent1"/>
        </a:buClr>
        <a:buFont typeface="Arial"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412"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36637" y="1490539"/>
            <a:ext cx="10551799" cy="2350995"/>
          </a:xfrm>
        </p:spPr>
        <p:txBody>
          <a:bodyPr>
            <a:normAutofit fontScale="90000"/>
          </a:bodyPr>
          <a:lstStyle/>
          <a:p>
            <a:br>
              <a:rPr lang="de-DE" dirty="0"/>
            </a:br>
            <a:br>
              <a:rPr lang="de-DE" dirty="0"/>
            </a:br>
            <a:r>
              <a:rPr lang="de-DE" dirty="0"/>
              <a:t>PV-Anlagen des Ladkreises </a:t>
            </a:r>
            <a:br>
              <a:rPr lang="de-DE" dirty="0"/>
            </a:br>
            <a:r>
              <a:rPr lang="de-DE" dirty="0"/>
              <a:t>- eine Kosten-Nutzen-Darstellung</a:t>
            </a:r>
          </a:p>
        </p:txBody>
      </p:sp>
      <p:sp>
        <p:nvSpPr>
          <p:cNvPr id="4" name="Textplatzhalter 3"/>
          <p:cNvSpPr>
            <a:spLocks noGrp="1"/>
          </p:cNvSpPr>
          <p:nvPr>
            <p:ph type="body" sz="quarter" idx="10"/>
          </p:nvPr>
        </p:nvSpPr>
        <p:spPr>
          <a:xfrm>
            <a:off x="899094" y="5325846"/>
            <a:ext cx="10551799" cy="780396"/>
          </a:xfrm>
        </p:spPr>
        <p:txBody>
          <a:bodyPr/>
          <a:lstStyle/>
          <a:p>
            <a:r>
              <a:rPr lang="de-DE" dirty="0"/>
              <a:t>Saarlouis, 03.04.2025</a:t>
            </a: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637" y="524140"/>
            <a:ext cx="5338357" cy="2001884"/>
          </a:xfrm>
          <a:prstGeom prst="rect">
            <a:avLst/>
          </a:prstGeom>
        </p:spPr>
      </p:pic>
      <p:sp>
        <p:nvSpPr>
          <p:cNvPr id="7" name="Untertitel 6">
            <a:extLst>
              <a:ext uri="{FF2B5EF4-FFF2-40B4-BE49-F238E27FC236}">
                <a16:creationId xmlns:a16="http://schemas.microsoft.com/office/drawing/2014/main" id="{17F35C37-CBDC-9CAE-CB89-F0622E9AE41F}"/>
              </a:ext>
            </a:extLst>
          </p:cNvPr>
          <p:cNvSpPr>
            <a:spLocks noGrp="1"/>
          </p:cNvSpPr>
          <p:nvPr>
            <p:ph type="subTitle" idx="1"/>
          </p:nvPr>
        </p:nvSpPr>
        <p:spPr>
          <a:xfrm>
            <a:off x="836637" y="4064458"/>
            <a:ext cx="10551799" cy="1076564"/>
          </a:xfrm>
        </p:spPr>
        <p:txBody>
          <a:bodyPr>
            <a:normAutofit/>
          </a:bodyPr>
          <a:lstStyle/>
          <a:p>
            <a:r>
              <a:rPr lang="de-DE" dirty="0"/>
              <a:t>Workshop für KMU „Zukunftsenergie Photovoltaik &amp; Energiegemeinschaften für regionale Unternehmen“</a:t>
            </a:r>
          </a:p>
        </p:txBody>
      </p:sp>
    </p:spTree>
    <p:extLst>
      <p:ext uri="{BB962C8B-B14F-4D97-AF65-F5344CB8AC3E}">
        <p14:creationId xmlns:p14="http://schemas.microsoft.com/office/powerpoint/2010/main" val="1197870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ADC0DF0-4BE7-514C-B2A3-1D8A8047DD57}"/>
              </a:ext>
            </a:extLst>
          </p:cNvPr>
          <p:cNvSpPr>
            <a:spLocks noGrp="1"/>
          </p:cNvSpPr>
          <p:nvPr>
            <p:ph type="title"/>
          </p:nvPr>
        </p:nvSpPr>
        <p:spPr/>
        <p:txBody>
          <a:bodyPr>
            <a:normAutofit/>
          </a:bodyPr>
          <a:lstStyle/>
          <a:p>
            <a:r>
              <a:rPr lang="de-DE" sz="2000" dirty="0"/>
              <a:t>PV-Anlagen des Ladkreises - eine Kosten-Nutzen-Darstellung</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2794" y="241069"/>
            <a:ext cx="1489166" cy="1489166"/>
          </a:xfrm>
          <a:prstGeom prst="rect">
            <a:avLst/>
          </a:prstGeom>
        </p:spPr>
      </p:pic>
      <p:sp>
        <p:nvSpPr>
          <p:cNvPr id="4" name="Textfeld 3">
            <a:extLst>
              <a:ext uri="{FF2B5EF4-FFF2-40B4-BE49-F238E27FC236}">
                <a16:creationId xmlns:a16="http://schemas.microsoft.com/office/drawing/2014/main" id="{CBD2EACD-7276-5F27-9883-E201E5DE16D4}"/>
              </a:ext>
            </a:extLst>
          </p:cNvPr>
          <p:cNvSpPr txBox="1"/>
          <p:nvPr/>
        </p:nvSpPr>
        <p:spPr>
          <a:xfrm>
            <a:off x="1011976" y="1821418"/>
            <a:ext cx="10767178" cy="2031325"/>
          </a:xfrm>
          <a:prstGeom prst="rect">
            <a:avLst/>
          </a:prstGeom>
          <a:noFill/>
        </p:spPr>
        <p:txBody>
          <a:bodyPr wrap="none" rtlCol="0">
            <a:spAutoFit/>
          </a:bodyPr>
          <a:lstStyle/>
          <a:p>
            <a:r>
              <a:rPr lang="de-DE" dirty="0"/>
              <a:t>Auswirkungen auf Menschen Tiere, Landwirtschaft, Wirtschaft, Tourismus</a:t>
            </a:r>
          </a:p>
          <a:p>
            <a:endParaRPr lang="de-DE" dirty="0"/>
          </a:p>
          <a:p>
            <a:r>
              <a:rPr lang="de-DE" dirty="0"/>
              <a:t>Unsere Aufgaben: 		Klimaschutz betreiben</a:t>
            </a:r>
          </a:p>
          <a:p>
            <a:r>
              <a:rPr lang="de-DE" dirty="0"/>
              <a:t>			Klimawandelanpassung</a:t>
            </a:r>
          </a:p>
          <a:p>
            <a:r>
              <a:rPr lang="de-DE" dirty="0">
                <a:solidFill>
                  <a:srgbClr val="92D050"/>
                </a:solidFill>
              </a:rPr>
              <a:t>regenerative Energien ausbauen, Wärmewende vorantreiben, Elektromobilität fördern, Landwirtschaft umstellen</a:t>
            </a:r>
          </a:p>
          <a:p>
            <a:r>
              <a:rPr lang="de-DE" dirty="0">
                <a:solidFill>
                  <a:srgbClr val="00B050"/>
                </a:solidFill>
              </a:rPr>
              <a:t>Unser eigenes Verhalten ändern, hin zum bewussten handeln </a:t>
            </a:r>
          </a:p>
          <a:p>
            <a:endParaRPr lang="de-DE" dirty="0"/>
          </a:p>
        </p:txBody>
      </p:sp>
      <p:sp>
        <p:nvSpPr>
          <p:cNvPr id="7" name="Textfeld 6">
            <a:extLst>
              <a:ext uri="{FF2B5EF4-FFF2-40B4-BE49-F238E27FC236}">
                <a16:creationId xmlns:a16="http://schemas.microsoft.com/office/drawing/2014/main" id="{2B83CE31-089F-D72D-C90F-061A3B3A71BB}"/>
              </a:ext>
            </a:extLst>
          </p:cNvPr>
          <p:cNvSpPr txBox="1"/>
          <p:nvPr/>
        </p:nvSpPr>
        <p:spPr>
          <a:xfrm>
            <a:off x="1011976" y="1062727"/>
            <a:ext cx="6027612" cy="461665"/>
          </a:xfrm>
          <a:prstGeom prst="rect">
            <a:avLst/>
          </a:prstGeom>
          <a:noFill/>
        </p:spPr>
        <p:txBody>
          <a:bodyPr wrap="none" rtlCol="0">
            <a:spAutoFit/>
          </a:bodyPr>
          <a:lstStyle/>
          <a:p>
            <a:r>
              <a:rPr lang="de-DE" dirty="0">
                <a:solidFill>
                  <a:srgbClr val="C00000"/>
                </a:solidFill>
                <a:latin typeface="Aharoni" panose="02010803020104030203" pitchFamily="2" charset="-79"/>
                <a:cs typeface="Aharoni" panose="02010803020104030203" pitchFamily="2" charset="-79"/>
              </a:rPr>
              <a:t>Wie macht sich der Klimawandel bei uns bemerkbar</a:t>
            </a:r>
            <a:r>
              <a:rPr lang="de-DE" sz="2400" dirty="0">
                <a:solidFill>
                  <a:srgbClr val="C00000"/>
                </a:solidFill>
                <a:latin typeface="Aharoni" panose="02010803020104030203" pitchFamily="2" charset="-79"/>
                <a:cs typeface="Aharoni" panose="02010803020104030203" pitchFamily="2" charset="-79"/>
              </a:rPr>
              <a:t>?</a:t>
            </a:r>
          </a:p>
        </p:txBody>
      </p:sp>
      <p:grpSp>
        <p:nvGrpSpPr>
          <p:cNvPr id="16" name="Gruppieren 15">
            <a:extLst>
              <a:ext uri="{FF2B5EF4-FFF2-40B4-BE49-F238E27FC236}">
                <a16:creationId xmlns:a16="http://schemas.microsoft.com/office/drawing/2014/main" id="{D4547128-07B2-BD18-529E-14DA33268A87}"/>
              </a:ext>
            </a:extLst>
          </p:cNvPr>
          <p:cNvGrpSpPr/>
          <p:nvPr/>
        </p:nvGrpSpPr>
        <p:grpSpPr>
          <a:xfrm>
            <a:off x="1019536" y="3575744"/>
            <a:ext cx="3406213" cy="2287019"/>
            <a:chOff x="1088803" y="3111912"/>
            <a:chExt cx="3406213" cy="2287019"/>
          </a:xfrm>
        </p:grpSpPr>
        <p:pic>
          <p:nvPicPr>
            <p:cNvPr id="11" name="Grafik 10">
              <a:extLst>
                <a:ext uri="{FF2B5EF4-FFF2-40B4-BE49-F238E27FC236}">
                  <a16:creationId xmlns:a16="http://schemas.microsoft.com/office/drawing/2014/main" id="{0C02E651-ED55-2F65-C597-EE38D03C75D1}"/>
                </a:ext>
              </a:extLst>
            </p:cNvPr>
            <p:cNvPicPr>
              <a:picLocks noChangeAspect="1"/>
            </p:cNvPicPr>
            <p:nvPr/>
          </p:nvPicPr>
          <p:blipFill>
            <a:blip r:embed="rId4"/>
            <a:stretch>
              <a:fillRect/>
            </a:stretch>
          </p:blipFill>
          <p:spPr>
            <a:xfrm>
              <a:off x="1088803" y="3111912"/>
              <a:ext cx="3406213" cy="2040084"/>
            </a:xfrm>
            <a:prstGeom prst="rect">
              <a:avLst/>
            </a:prstGeom>
          </p:spPr>
        </p:pic>
        <p:sp>
          <p:nvSpPr>
            <p:cNvPr id="12" name="Textfeld 11">
              <a:extLst>
                <a:ext uri="{FF2B5EF4-FFF2-40B4-BE49-F238E27FC236}">
                  <a16:creationId xmlns:a16="http://schemas.microsoft.com/office/drawing/2014/main" id="{93424651-B4B4-0B70-FA86-E3B6C3B8736B}"/>
                </a:ext>
              </a:extLst>
            </p:cNvPr>
            <p:cNvSpPr txBox="1"/>
            <p:nvPr/>
          </p:nvSpPr>
          <p:spPr>
            <a:xfrm>
              <a:off x="1088803" y="5152710"/>
              <a:ext cx="2185214" cy="246221"/>
            </a:xfrm>
            <a:prstGeom prst="rect">
              <a:avLst/>
            </a:prstGeom>
            <a:noFill/>
          </p:spPr>
          <p:txBody>
            <a:bodyPr wrap="none" rtlCol="0">
              <a:spAutoFit/>
            </a:bodyPr>
            <a:lstStyle/>
            <a:p>
              <a:r>
                <a:rPr lang="de-DE" sz="1000" dirty="0"/>
                <a:t>Foto: </a:t>
              </a:r>
              <a:r>
                <a:rPr lang="de-DE" sz="1000" dirty="0" err="1"/>
                <a:t>picture</a:t>
              </a:r>
              <a:r>
                <a:rPr lang="de-DE" sz="1000" dirty="0"/>
                <a:t> </a:t>
              </a:r>
              <a:r>
                <a:rPr lang="de-DE" sz="1000" dirty="0" err="1"/>
                <a:t>alliance</a:t>
              </a:r>
              <a:r>
                <a:rPr lang="de-DE" sz="1000" dirty="0"/>
                <a:t>/dpa Sina Schuldt</a:t>
              </a:r>
            </a:p>
          </p:txBody>
        </p:sp>
      </p:grpSp>
      <p:grpSp>
        <p:nvGrpSpPr>
          <p:cNvPr id="17" name="Gruppieren 16">
            <a:extLst>
              <a:ext uri="{FF2B5EF4-FFF2-40B4-BE49-F238E27FC236}">
                <a16:creationId xmlns:a16="http://schemas.microsoft.com/office/drawing/2014/main" id="{3A5798E9-0AFA-3A79-9091-DFFAAEE1F19B}"/>
              </a:ext>
            </a:extLst>
          </p:cNvPr>
          <p:cNvGrpSpPr/>
          <p:nvPr/>
        </p:nvGrpSpPr>
        <p:grpSpPr>
          <a:xfrm>
            <a:off x="4584332" y="3575744"/>
            <a:ext cx="3256680" cy="2314547"/>
            <a:chOff x="4701292" y="3111912"/>
            <a:chExt cx="3256680" cy="2314547"/>
          </a:xfrm>
        </p:grpSpPr>
        <p:pic>
          <p:nvPicPr>
            <p:cNvPr id="14" name="Grafik 13">
              <a:extLst>
                <a:ext uri="{FF2B5EF4-FFF2-40B4-BE49-F238E27FC236}">
                  <a16:creationId xmlns:a16="http://schemas.microsoft.com/office/drawing/2014/main" id="{217494AE-B55C-87E1-4AA4-6E71872B14CE}"/>
                </a:ext>
              </a:extLst>
            </p:cNvPr>
            <p:cNvPicPr>
              <a:picLocks noChangeAspect="1"/>
            </p:cNvPicPr>
            <p:nvPr/>
          </p:nvPicPr>
          <p:blipFill>
            <a:blip r:embed="rId5"/>
            <a:stretch>
              <a:fillRect/>
            </a:stretch>
          </p:blipFill>
          <p:spPr>
            <a:xfrm>
              <a:off x="4743450" y="3111912"/>
              <a:ext cx="3214522" cy="2040798"/>
            </a:xfrm>
            <a:prstGeom prst="rect">
              <a:avLst/>
            </a:prstGeom>
          </p:spPr>
        </p:pic>
        <p:sp>
          <p:nvSpPr>
            <p:cNvPr id="15" name="Textfeld 14">
              <a:extLst>
                <a:ext uri="{FF2B5EF4-FFF2-40B4-BE49-F238E27FC236}">
                  <a16:creationId xmlns:a16="http://schemas.microsoft.com/office/drawing/2014/main" id="{D20A84AC-3C3E-2EE0-5804-EFE6491CF9F0}"/>
                </a:ext>
              </a:extLst>
            </p:cNvPr>
            <p:cNvSpPr txBox="1"/>
            <p:nvPr/>
          </p:nvSpPr>
          <p:spPr>
            <a:xfrm>
              <a:off x="4701292" y="5180238"/>
              <a:ext cx="978153" cy="246221"/>
            </a:xfrm>
            <a:prstGeom prst="rect">
              <a:avLst/>
            </a:prstGeom>
            <a:noFill/>
          </p:spPr>
          <p:txBody>
            <a:bodyPr wrap="none" rtlCol="0">
              <a:spAutoFit/>
            </a:bodyPr>
            <a:lstStyle/>
            <a:p>
              <a:r>
                <a:rPr lang="de-DE" sz="1000" dirty="0"/>
                <a:t>Quelle: Vaillant</a:t>
              </a:r>
            </a:p>
          </p:txBody>
        </p:sp>
      </p:grpSp>
      <p:pic>
        <p:nvPicPr>
          <p:cNvPr id="19" name="Grafik 18">
            <a:extLst>
              <a:ext uri="{FF2B5EF4-FFF2-40B4-BE49-F238E27FC236}">
                <a16:creationId xmlns:a16="http://schemas.microsoft.com/office/drawing/2014/main" id="{928031C8-5FFC-6BB6-2CDE-389109BC0175}"/>
              </a:ext>
            </a:extLst>
          </p:cNvPr>
          <p:cNvPicPr>
            <a:picLocks noChangeAspect="1"/>
          </p:cNvPicPr>
          <p:nvPr/>
        </p:nvPicPr>
        <p:blipFill>
          <a:blip r:embed="rId6"/>
          <a:stretch>
            <a:fillRect/>
          </a:stretch>
        </p:blipFill>
        <p:spPr>
          <a:xfrm>
            <a:off x="7949370" y="3515119"/>
            <a:ext cx="3539158" cy="2377381"/>
          </a:xfrm>
          <a:prstGeom prst="rect">
            <a:avLst/>
          </a:prstGeom>
        </p:spPr>
      </p:pic>
    </p:spTree>
    <p:extLst>
      <p:ext uri="{BB962C8B-B14F-4D97-AF65-F5344CB8AC3E}">
        <p14:creationId xmlns:p14="http://schemas.microsoft.com/office/powerpoint/2010/main" val="686730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ADC0DF0-4BE7-514C-B2A3-1D8A8047DD57}"/>
              </a:ext>
            </a:extLst>
          </p:cNvPr>
          <p:cNvSpPr>
            <a:spLocks noGrp="1"/>
          </p:cNvSpPr>
          <p:nvPr>
            <p:ph type="title"/>
          </p:nvPr>
        </p:nvSpPr>
        <p:spPr/>
        <p:txBody>
          <a:bodyPr>
            <a:normAutofit/>
          </a:bodyPr>
          <a:lstStyle/>
          <a:p>
            <a:r>
              <a:rPr lang="de-DE" sz="2000" dirty="0"/>
              <a:t>PV-Anlagen des Ladkreises - eine Kosten-Nutzen-Darstellung</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2794" y="241069"/>
            <a:ext cx="1489166" cy="1489166"/>
          </a:xfrm>
          <a:prstGeom prst="rect">
            <a:avLst/>
          </a:prstGeom>
        </p:spPr>
      </p:pic>
      <p:sp>
        <p:nvSpPr>
          <p:cNvPr id="7" name="Textfeld 6">
            <a:extLst>
              <a:ext uri="{FF2B5EF4-FFF2-40B4-BE49-F238E27FC236}">
                <a16:creationId xmlns:a16="http://schemas.microsoft.com/office/drawing/2014/main" id="{2B83CE31-089F-D72D-C90F-061A3B3A71BB}"/>
              </a:ext>
            </a:extLst>
          </p:cNvPr>
          <p:cNvSpPr txBox="1"/>
          <p:nvPr/>
        </p:nvSpPr>
        <p:spPr>
          <a:xfrm>
            <a:off x="1011976" y="1062727"/>
            <a:ext cx="6027612" cy="461665"/>
          </a:xfrm>
          <a:prstGeom prst="rect">
            <a:avLst/>
          </a:prstGeom>
          <a:noFill/>
        </p:spPr>
        <p:txBody>
          <a:bodyPr wrap="none" rtlCol="0">
            <a:spAutoFit/>
          </a:bodyPr>
          <a:lstStyle/>
          <a:p>
            <a:r>
              <a:rPr lang="de-DE" dirty="0">
                <a:solidFill>
                  <a:srgbClr val="C00000"/>
                </a:solidFill>
                <a:latin typeface="Aharoni" panose="02010803020104030203" pitchFamily="2" charset="-79"/>
                <a:cs typeface="Aharoni" panose="02010803020104030203" pitchFamily="2" charset="-79"/>
              </a:rPr>
              <a:t>Wie macht sich der Klimawandel bei uns bemerkbar</a:t>
            </a:r>
            <a:r>
              <a:rPr lang="de-DE" sz="2400" dirty="0">
                <a:solidFill>
                  <a:srgbClr val="C00000"/>
                </a:solidFill>
                <a:latin typeface="Aharoni" panose="02010803020104030203" pitchFamily="2" charset="-79"/>
                <a:cs typeface="Aharoni" panose="02010803020104030203" pitchFamily="2" charset="-79"/>
              </a:rPr>
              <a:t>?</a:t>
            </a:r>
          </a:p>
        </p:txBody>
      </p:sp>
      <p:sp>
        <p:nvSpPr>
          <p:cNvPr id="5" name="Textfeld 4">
            <a:extLst>
              <a:ext uri="{FF2B5EF4-FFF2-40B4-BE49-F238E27FC236}">
                <a16:creationId xmlns:a16="http://schemas.microsoft.com/office/drawing/2014/main" id="{445E5758-3684-6CA9-EB89-D69624202AFC}"/>
              </a:ext>
            </a:extLst>
          </p:cNvPr>
          <p:cNvSpPr txBox="1"/>
          <p:nvPr/>
        </p:nvSpPr>
        <p:spPr>
          <a:xfrm>
            <a:off x="1011976" y="1730235"/>
            <a:ext cx="8801536" cy="4126835"/>
          </a:xfrm>
          <a:prstGeom prst="rect">
            <a:avLst/>
          </a:prstGeom>
          <a:noFill/>
        </p:spPr>
        <p:txBody>
          <a:bodyPr wrap="square" rtlCol="0">
            <a:spAutoFit/>
          </a:bodyPr>
          <a:lstStyle/>
          <a:p>
            <a:r>
              <a:rPr lang="de-DE" sz="2600" dirty="0">
                <a:solidFill>
                  <a:srgbClr val="C00000"/>
                </a:solidFill>
                <a:latin typeface="Verdana" panose="020B0604030504040204" pitchFamily="34" charset="0"/>
                <a:ea typeface="Verdana" panose="020B0604030504040204" pitchFamily="34" charset="0"/>
              </a:rPr>
              <a:t>Klimaschutz</a:t>
            </a:r>
          </a:p>
          <a:p>
            <a:endParaRPr lang="de-DE" sz="2600" dirty="0">
              <a:latin typeface="Verdana" panose="020B0604030504040204" pitchFamily="34" charset="0"/>
              <a:ea typeface="Verdana" panose="020B0604030504040204" pitchFamily="34" charset="0"/>
            </a:endParaRPr>
          </a:p>
          <a:p>
            <a:pPr marL="285750" indent="-285750">
              <a:lnSpc>
                <a:spcPct val="150000"/>
              </a:lnSpc>
              <a:buFont typeface="Wingdings" panose="05000000000000000000" pitchFamily="2" charset="2"/>
              <a:buChar char="ü"/>
            </a:pPr>
            <a:r>
              <a:rPr lang="de-DE" sz="2000" dirty="0">
                <a:latin typeface="Verdana" panose="020B0604030504040204" pitchFamily="34" charset="0"/>
                <a:ea typeface="Verdana" panose="020B0604030504040204" pitchFamily="34" charset="0"/>
              </a:rPr>
              <a:t> CO</a:t>
            </a:r>
            <a:r>
              <a:rPr lang="de-DE" sz="1200" dirty="0">
                <a:latin typeface="Verdana" panose="020B0604030504040204" pitchFamily="34" charset="0"/>
                <a:ea typeface="Verdana" panose="020B0604030504040204" pitchFamily="34" charset="0"/>
              </a:rPr>
              <a:t>2</a:t>
            </a:r>
            <a:r>
              <a:rPr lang="de-DE" sz="2000" dirty="0">
                <a:latin typeface="Verdana" panose="020B0604030504040204" pitchFamily="34" charset="0"/>
                <a:ea typeface="Verdana" panose="020B0604030504040204" pitchFamily="34" charset="0"/>
              </a:rPr>
              <a:t> Emissionen reduzieren </a:t>
            </a:r>
          </a:p>
          <a:p>
            <a:pPr lvl="1">
              <a:lnSpc>
                <a:spcPct val="150000"/>
              </a:lnSpc>
            </a:pPr>
            <a:r>
              <a:rPr lang="de-DE" sz="1400" dirty="0">
                <a:latin typeface="Verdana" panose="020B0604030504040204" pitchFamily="34" charset="0"/>
                <a:ea typeface="Verdana" panose="020B0604030504040204" pitchFamily="34" charset="0"/>
              </a:rPr>
              <a:t>z.B. Gebäudesektor mit Gebäudeenergiegesetz, Wasserstoffstrategie für die Industrie </a:t>
            </a:r>
          </a:p>
          <a:p>
            <a:pPr marL="285750" indent="-285750">
              <a:lnSpc>
                <a:spcPct val="150000"/>
              </a:lnSpc>
              <a:buFont typeface="Wingdings" panose="05000000000000000000" pitchFamily="2" charset="2"/>
              <a:buChar char="ü"/>
            </a:pPr>
            <a:r>
              <a:rPr lang="de-DE" sz="2000" dirty="0">
                <a:latin typeface="Verdana" panose="020B0604030504040204" pitchFamily="34" charset="0"/>
                <a:ea typeface="Verdana" panose="020B0604030504040204" pitchFamily="34" charset="0"/>
              </a:rPr>
              <a:t> Energie(-kosten)einsparen</a:t>
            </a:r>
          </a:p>
          <a:p>
            <a:pPr lvl="1">
              <a:lnSpc>
                <a:spcPct val="150000"/>
              </a:lnSpc>
            </a:pPr>
            <a:r>
              <a:rPr lang="de-DE" sz="1400" dirty="0">
                <a:latin typeface="Verdana" panose="020B0604030504040204" pitchFamily="34" charset="0"/>
                <a:ea typeface="Verdana" panose="020B0604030504040204" pitchFamily="34" charset="0"/>
              </a:rPr>
              <a:t>Ressourcen schonen </a:t>
            </a:r>
          </a:p>
          <a:p>
            <a:pPr marL="285750" indent="-285750">
              <a:lnSpc>
                <a:spcPct val="150000"/>
              </a:lnSpc>
              <a:buFont typeface="Wingdings" panose="05000000000000000000" pitchFamily="2" charset="2"/>
              <a:buChar char="ü"/>
            </a:pPr>
            <a:r>
              <a:rPr lang="de-DE" sz="2000" dirty="0">
                <a:latin typeface="Verdana" panose="020B0604030504040204" pitchFamily="34" charset="0"/>
                <a:ea typeface="Verdana" panose="020B0604030504040204" pitchFamily="34" charset="0"/>
              </a:rPr>
              <a:t> Erneuerbare Energien voranbringen</a:t>
            </a:r>
          </a:p>
          <a:p>
            <a:pPr lvl="1">
              <a:lnSpc>
                <a:spcPct val="150000"/>
              </a:lnSpc>
            </a:pPr>
            <a:r>
              <a:rPr lang="de-DE" sz="1400" dirty="0">
                <a:latin typeface="Verdana" panose="020B0604030504040204" pitchFamily="34" charset="0"/>
                <a:ea typeface="Verdana" panose="020B0604030504040204" pitchFamily="34" charset="0"/>
              </a:rPr>
              <a:t>PV- und Windenergieanlagen errichten</a:t>
            </a:r>
          </a:p>
          <a:p>
            <a:pPr marL="285750" indent="-285750">
              <a:lnSpc>
                <a:spcPct val="150000"/>
              </a:lnSpc>
              <a:buFont typeface="Wingdings" panose="05000000000000000000" pitchFamily="2" charset="2"/>
              <a:buChar char="ü"/>
            </a:pPr>
            <a:r>
              <a:rPr lang="de-DE" sz="2000" dirty="0">
                <a:latin typeface="Verdana" panose="020B0604030504040204" pitchFamily="34" charset="0"/>
                <a:ea typeface="Verdana" panose="020B0604030504040204" pitchFamily="34" charset="0"/>
              </a:rPr>
              <a:t> Elektromobilität, ÖPNV und Radverkehr stärken</a:t>
            </a:r>
          </a:p>
          <a:p>
            <a:pPr lvl="1">
              <a:lnSpc>
                <a:spcPct val="150000"/>
              </a:lnSpc>
            </a:pPr>
            <a:r>
              <a:rPr lang="de-DE" sz="1400" dirty="0">
                <a:latin typeface="Verdana" panose="020B0604030504040204" pitchFamily="34" charset="0"/>
                <a:ea typeface="Verdana" panose="020B0604030504040204" pitchFamily="34" charset="0"/>
              </a:rPr>
              <a:t>Ladeinfrastruktur bereitstellen, Fahrradwege ausbauen und fördern</a:t>
            </a:r>
          </a:p>
        </p:txBody>
      </p:sp>
    </p:spTree>
    <p:extLst>
      <p:ext uri="{BB962C8B-B14F-4D97-AF65-F5344CB8AC3E}">
        <p14:creationId xmlns:p14="http://schemas.microsoft.com/office/powerpoint/2010/main" val="97372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BCC5C72-FD45-F34F-AAED-073C21410236}"/>
              </a:ext>
            </a:extLst>
          </p:cNvPr>
          <p:cNvSpPr>
            <a:spLocks noGrp="1"/>
          </p:cNvSpPr>
          <p:nvPr>
            <p:ph type="title"/>
          </p:nvPr>
        </p:nvSpPr>
        <p:spPr/>
        <p:txBody>
          <a:bodyPr>
            <a:normAutofit/>
          </a:bodyPr>
          <a:lstStyle/>
          <a:p>
            <a:r>
              <a:rPr lang="de-DE" sz="2000" dirty="0"/>
              <a:t>PV-Anlagen des Ladkreises - eine Kosten-Nutzen-Darstellung</a:t>
            </a:r>
          </a:p>
        </p:txBody>
      </p:sp>
      <p:pic>
        <p:nvPicPr>
          <p:cNvPr id="5" name="Grafik 4"/>
          <p:cNvPicPr>
            <a:picLocks noChangeAspect="1"/>
          </p:cNvPicPr>
          <p:nvPr/>
        </p:nvPicPr>
        <p:blipFill>
          <a:blip r:embed="rId3"/>
          <a:stretch>
            <a:fillRect/>
          </a:stretch>
        </p:blipFill>
        <p:spPr>
          <a:xfrm>
            <a:off x="10000975" y="241875"/>
            <a:ext cx="1487553" cy="1487553"/>
          </a:xfrm>
          <a:prstGeom prst="rect">
            <a:avLst/>
          </a:prstGeom>
        </p:spPr>
      </p:pic>
      <p:sp>
        <p:nvSpPr>
          <p:cNvPr id="9" name="Textfeld 8">
            <a:extLst>
              <a:ext uri="{FF2B5EF4-FFF2-40B4-BE49-F238E27FC236}">
                <a16:creationId xmlns:a16="http://schemas.microsoft.com/office/drawing/2014/main" id="{F1DCE991-2F83-8EBC-6581-89123A801177}"/>
              </a:ext>
            </a:extLst>
          </p:cNvPr>
          <p:cNvSpPr txBox="1"/>
          <p:nvPr/>
        </p:nvSpPr>
        <p:spPr>
          <a:xfrm>
            <a:off x="980639" y="1303572"/>
            <a:ext cx="10610470" cy="5324535"/>
          </a:xfrm>
          <a:prstGeom prst="rect">
            <a:avLst/>
          </a:prstGeom>
          <a:noFill/>
        </p:spPr>
        <p:txBody>
          <a:bodyPr wrap="square" rtlCol="0">
            <a:spAutoFit/>
          </a:bodyPr>
          <a:lstStyle/>
          <a:p>
            <a:r>
              <a:rPr lang="de-DE" sz="2600" dirty="0">
                <a:solidFill>
                  <a:srgbClr val="C00000"/>
                </a:solidFill>
                <a:latin typeface="Verdana" panose="020B0604030504040204" pitchFamily="34" charset="0"/>
                <a:ea typeface="Verdana" panose="020B0604030504040204" pitchFamily="34" charset="0"/>
              </a:rPr>
              <a:t>Projekte</a:t>
            </a:r>
          </a:p>
          <a:p>
            <a:endParaRPr lang="de-DE" sz="2600" dirty="0">
              <a:latin typeface="Verdana" panose="020B0604030504040204" pitchFamily="34" charset="0"/>
              <a:ea typeface="Verdana" panose="020B0604030504040204" pitchFamily="34" charset="0"/>
            </a:endParaRPr>
          </a:p>
          <a:p>
            <a:pPr marL="514350" indent="-514350">
              <a:buFont typeface="Wingdings" panose="05000000000000000000" pitchFamily="2" charset="2"/>
              <a:buChar char="ü"/>
            </a:pPr>
            <a:r>
              <a:rPr lang="de-DE" dirty="0" err="1">
                <a:latin typeface="Verdana" panose="020B0604030504040204" pitchFamily="34" charset="0"/>
                <a:ea typeface="Verdana" panose="020B0604030504040204" pitchFamily="34" charset="0"/>
              </a:rPr>
              <a:t>EnergieEffizienz</a:t>
            </a:r>
            <a:r>
              <a:rPr lang="de-DE" dirty="0">
                <a:latin typeface="Verdana" panose="020B0604030504040204" pitchFamily="34" charset="0"/>
                <a:ea typeface="Verdana" panose="020B0604030504040204" pitchFamily="34" charset="0"/>
              </a:rPr>
              <a:t>-Netzwerk -&gt; unser Beraternetzwerk </a:t>
            </a:r>
          </a:p>
          <a:p>
            <a:endParaRPr lang="de-DE" dirty="0">
              <a:latin typeface="Verdana" panose="020B0604030504040204" pitchFamily="34" charset="0"/>
              <a:ea typeface="Verdana" panose="020B0604030504040204" pitchFamily="34" charset="0"/>
            </a:endParaRPr>
          </a:p>
          <a:p>
            <a:pPr marL="514350" indent="-514350">
              <a:buFont typeface="Wingdings" panose="05000000000000000000" pitchFamily="2" charset="2"/>
              <a:buChar char="ü"/>
            </a:pPr>
            <a:r>
              <a:rPr lang="de-DE" dirty="0">
                <a:latin typeface="Verdana" panose="020B0604030504040204" pitchFamily="34" charset="0"/>
                <a:ea typeface="Verdana" panose="020B0604030504040204" pitchFamily="34" charset="0"/>
              </a:rPr>
              <a:t>Elektromobilitätskonzept zur Ladeinfrastruktur</a:t>
            </a:r>
          </a:p>
          <a:p>
            <a:pPr marL="514350" indent="-514350">
              <a:buFont typeface="Wingdings" panose="05000000000000000000" pitchFamily="2" charset="2"/>
              <a:buChar char="ü"/>
            </a:pPr>
            <a:endParaRPr lang="de-DE" dirty="0">
              <a:latin typeface="Verdana" panose="020B0604030504040204" pitchFamily="34" charset="0"/>
              <a:ea typeface="Verdana" panose="020B0604030504040204" pitchFamily="34" charset="0"/>
            </a:endParaRPr>
          </a:p>
          <a:p>
            <a:pPr marL="514350" indent="-514350">
              <a:buFont typeface="Wingdings" panose="05000000000000000000" pitchFamily="2" charset="2"/>
              <a:buChar char="ü"/>
            </a:pPr>
            <a:r>
              <a:rPr lang="de-DE" dirty="0">
                <a:latin typeface="Verdana" panose="020B0604030504040204" pitchFamily="34" charset="0"/>
                <a:ea typeface="Verdana" panose="020B0604030504040204" pitchFamily="34" charset="0"/>
              </a:rPr>
              <a:t>Kampagnen und Messeteilnahme</a:t>
            </a:r>
          </a:p>
          <a:p>
            <a:pPr marL="514350" indent="-514350">
              <a:buFont typeface="Wingdings" panose="05000000000000000000" pitchFamily="2" charset="2"/>
              <a:buChar char="ü"/>
            </a:pPr>
            <a:endParaRPr lang="de-DE" dirty="0">
              <a:latin typeface="Verdana" panose="020B0604030504040204" pitchFamily="34" charset="0"/>
              <a:ea typeface="Verdana" panose="020B0604030504040204" pitchFamily="34" charset="0"/>
            </a:endParaRPr>
          </a:p>
          <a:p>
            <a:pPr marL="514350" indent="-514350">
              <a:buFont typeface="Wingdings" panose="05000000000000000000" pitchFamily="2" charset="2"/>
              <a:buChar char="ü"/>
            </a:pPr>
            <a:r>
              <a:rPr lang="de-DE" dirty="0" err="1">
                <a:latin typeface="Verdana" panose="020B0604030504040204" pitchFamily="34" charset="0"/>
                <a:ea typeface="Verdana" panose="020B0604030504040204" pitchFamily="34" charset="0"/>
              </a:rPr>
              <a:t>Klimaresilienter</a:t>
            </a:r>
            <a:r>
              <a:rPr lang="de-DE" dirty="0">
                <a:latin typeface="Verdana" panose="020B0604030504040204" pitchFamily="34" charset="0"/>
                <a:ea typeface="Verdana" panose="020B0604030504040204" pitchFamily="34" charset="0"/>
              </a:rPr>
              <a:t> Landkreis Saarlouis</a:t>
            </a:r>
          </a:p>
          <a:p>
            <a:pPr marL="514350" indent="-514350">
              <a:buFont typeface="Wingdings" panose="05000000000000000000" pitchFamily="2" charset="2"/>
              <a:buChar char="ü"/>
            </a:pPr>
            <a:endParaRPr lang="de-DE" dirty="0">
              <a:latin typeface="Verdana" panose="020B0604030504040204" pitchFamily="34" charset="0"/>
              <a:ea typeface="Verdana" panose="020B0604030504040204" pitchFamily="34" charset="0"/>
            </a:endParaRPr>
          </a:p>
          <a:p>
            <a:pPr marL="514350" indent="-514350">
              <a:buFont typeface="Wingdings" panose="05000000000000000000" pitchFamily="2" charset="2"/>
              <a:buChar char="ü"/>
            </a:pPr>
            <a:r>
              <a:rPr lang="de-DE" dirty="0">
                <a:latin typeface="Verdana" panose="020B0604030504040204" pitchFamily="34" charset="0"/>
                <a:ea typeface="Verdana" panose="020B0604030504040204" pitchFamily="34" charset="0"/>
              </a:rPr>
              <a:t>Digitaler Regionalmarkt</a:t>
            </a:r>
            <a:br>
              <a:rPr lang="de-DE" dirty="0">
                <a:latin typeface="Verdana" panose="020B0604030504040204" pitchFamily="34" charset="0"/>
                <a:ea typeface="Verdana" panose="020B0604030504040204" pitchFamily="34" charset="0"/>
              </a:rPr>
            </a:br>
            <a:endParaRPr lang="de-DE" dirty="0">
              <a:latin typeface="Verdana" panose="020B0604030504040204" pitchFamily="34" charset="0"/>
              <a:ea typeface="Verdana" panose="020B0604030504040204" pitchFamily="34" charset="0"/>
            </a:endParaRPr>
          </a:p>
          <a:p>
            <a:pPr marL="514350" indent="-514350">
              <a:buFont typeface="Wingdings" panose="05000000000000000000" pitchFamily="2" charset="2"/>
              <a:buChar char="ü"/>
            </a:pPr>
            <a:r>
              <a:rPr lang="de-DE" dirty="0">
                <a:latin typeface="Verdana" panose="020B0604030504040204" pitchFamily="34" charset="0"/>
                <a:ea typeface="Verdana" panose="020B0604030504040204" pitchFamily="34" charset="0"/>
              </a:rPr>
              <a:t>Energetische Sanierung der </a:t>
            </a:r>
            <a:r>
              <a:rPr lang="de-DE" dirty="0" err="1">
                <a:latin typeface="Verdana" panose="020B0604030504040204" pitchFamily="34" charset="0"/>
                <a:ea typeface="Verdana" panose="020B0604030504040204" pitchFamily="34" charset="0"/>
              </a:rPr>
              <a:t>öffentl</a:t>
            </a:r>
            <a:r>
              <a:rPr lang="de-DE" dirty="0">
                <a:latin typeface="Verdana" panose="020B0604030504040204" pitchFamily="34" charset="0"/>
                <a:ea typeface="Verdana" panose="020B0604030504040204" pitchFamily="34" charset="0"/>
              </a:rPr>
              <a:t>. Gebäude</a:t>
            </a:r>
          </a:p>
          <a:p>
            <a:pPr marL="514350" indent="-514350">
              <a:buFont typeface="Wingdings" panose="05000000000000000000" pitchFamily="2" charset="2"/>
              <a:buChar char="ü"/>
            </a:pPr>
            <a:endParaRPr lang="de-DE" dirty="0">
              <a:latin typeface="Verdana" panose="020B0604030504040204" pitchFamily="34" charset="0"/>
              <a:ea typeface="Verdana" panose="020B0604030504040204" pitchFamily="34" charset="0"/>
            </a:endParaRPr>
          </a:p>
          <a:p>
            <a:pPr marL="514350" indent="-514350">
              <a:buFont typeface="Wingdings" panose="05000000000000000000" pitchFamily="2" charset="2"/>
              <a:buChar char="ü"/>
            </a:pPr>
            <a:r>
              <a:rPr lang="de-DE" dirty="0">
                <a:latin typeface="Verdana" panose="020B0604030504040204" pitchFamily="34" charset="0"/>
                <a:ea typeface="Verdana" panose="020B0604030504040204" pitchFamily="34" charset="0"/>
              </a:rPr>
              <a:t>Photovoltaikanlagen auf den Schulen</a:t>
            </a:r>
          </a:p>
          <a:p>
            <a:pPr marL="514350" indent="-514350">
              <a:buFont typeface="Wingdings" panose="05000000000000000000" pitchFamily="2" charset="2"/>
              <a:buChar char="ü"/>
            </a:pPr>
            <a:endParaRPr lang="de-DE" dirty="0">
              <a:latin typeface="Verdana" panose="020B0604030504040204" pitchFamily="34" charset="0"/>
              <a:ea typeface="Verdana" panose="020B0604030504040204" pitchFamily="34" charset="0"/>
            </a:endParaRPr>
          </a:p>
          <a:p>
            <a:pPr marL="514350" indent="-514350">
              <a:buFont typeface="Wingdings" panose="05000000000000000000" pitchFamily="2" charset="2"/>
              <a:buChar char="ü"/>
            </a:pPr>
            <a:endParaRPr lang="de-DE" dirty="0">
              <a:latin typeface="Verdana" panose="020B0604030504040204" pitchFamily="34" charset="0"/>
              <a:ea typeface="Verdana" panose="020B0604030504040204" pitchFamily="34" charset="0"/>
            </a:endParaRPr>
          </a:p>
          <a:p>
            <a:endParaRPr lang="de-DE" dirty="0"/>
          </a:p>
        </p:txBody>
      </p:sp>
      <p:grpSp>
        <p:nvGrpSpPr>
          <p:cNvPr id="10" name="Gruppieren 9">
            <a:extLst>
              <a:ext uri="{FF2B5EF4-FFF2-40B4-BE49-F238E27FC236}">
                <a16:creationId xmlns:a16="http://schemas.microsoft.com/office/drawing/2014/main" id="{89A55D21-6072-5DA1-7355-D04D03795F09}"/>
              </a:ext>
            </a:extLst>
          </p:cNvPr>
          <p:cNvGrpSpPr/>
          <p:nvPr/>
        </p:nvGrpSpPr>
        <p:grpSpPr>
          <a:xfrm>
            <a:off x="6943725" y="1729428"/>
            <a:ext cx="4331724" cy="4154745"/>
            <a:chOff x="7581398" y="1875115"/>
            <a:chExt cx="4331724" cy="4154745"/>
          </a:xfrm>
        </p:grpSpPr>
        <p:pic>
          <p:nvPicPr>
            <p:cNvPr id="11" name="Grafik 10">
              <a:extLst>
                <a:ext uri="{FF2B5EF4-FFF2-40B4-BE49-F238E27FC236}">
                  <a16:creationId xmlns:a16="http://schemas.microsoft.com/office/drawing/2014/main" id="{B200FE08-D1D5-8EEC-5D70-5F40A79085DE}"/>
                </a:ext>
              </a:extLst>
            </p:cNvPr>
            <p:cNvPicPr>
              <a:picLocks noChangeAspect="1"/>
            </p:cNvPicPr>
            <p:nvPr/>
          </p:nvPicPr>
          <p:blipFill rotWithShape="1">
            <a:blip r:embed="rId4">
              <a:extLst>
                <a:ext uri="{28A0092B-C50C-407E-A947-70E740481C1C}">
                  <a14:useLocalDpi xmlns:a14="http://schemas.microsoft.com/office/drawing/2010/main" val="0"/>
                </a:ext>
              </a:extLst>
            </a:blip>
            <a:srcRect r="63989"/>
            <a:stretch/>
          </p:blipFill>
          <p:spPr>
            <a:xfrm>
              <a:off x="10509599" y="1875115"/>
              <a:ext cx="1403523" cy="2192360"/>
            </a:xfrm>
            <a:prstGeom prst="rect">
              <a:avLst/>
            </a:prstGeom>
          </p:spPr>
        </p:pic>
        <p:pic>
          <p:nvPicPr>
            <p:cNvPr id="12" name="Grafik 11">
              <a:extLst>
                <a:ext uri="{FF2B5EF4-FFF2-40B4-BE49-F238E27FC236}">
                  <a16:creationId xmlns:a16="http://schemas.microsoft.com/office/drawing/2014/main" id="{7174C1F6-94B1-A98C-8261-88C8E01801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3281" y="2723036"/>
              <a:ext cx="1633354" cy="2172278"/>
            </a:xfrm>
            <a:prstGeom prst="rect">
              <a:avLst/>
            </a:prstGeom>
          </p:spPr>
        </p:pic>
        <p:pic>
          <p:nvPicPr>
            <p:cNvPr id="13" name="Grafik 12">
              <a:extLst>
                <a:ext uri="{FF2B5EF4-FFF2-40B4-BE49-F238E27FC236}">
                  <a16:creationId xmlns:a16="http://schemas.microsoft.com/office/drawing/2014/main" id="{1CA497A7-5AAD-C32A-AE10-6C65061876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6665" y="3422414"/>
              <a:ext cx="1304775" cy="2164447"/>
            </a:xfrm>
            <a:prstGeom prst="rect">
              <a:avLst/>
            </a:prstGeom>
          </p:spPr>
        </p:pic>
        <p:pic>
          <p:nvPicPr>
            <p:cNvPr id="14" name="Grafik 13">
              <a:extLst>
                <a:ext uri="{FF2B5EF4-FFF2-40B4-BE49-F238E27FC236}">
                  <a16:creationId xmlns:a16="http://schemas.microsoft.com/office/drawing/2014/main" id="{7C74B6DC-EC9B-079D-A21D-C0A7986270BA}"/>
                </a:ext>
              </a:extLst>
            </p:cNvPr>
            <p:cNvPicPr>
              <a:picLocks noChangeAspect="1"/>
            </p:cNvPicPr>
            <p:nvPr/>
          </p:nvPicPr>
          <p:blipFill rotWithShape="1">
            <a:blip r:embed="rId7">
              <a:extLst>
                <a:ext uri="{28A0092B-C50C-407E-A947-70E740481C1C}">
                  <a14:useLocalDpi xmlns:a14="http://schemas.microsoft.com/office/drawing/2010/main" val="0"/>
                </a:ext>
              </a:extLst>
            </a:blip>
            <a:srcRect l="67762" b="14407"/>
            <a:stretch/>
          </p:blipFill>
          <p:spPr>
            <a:xfrm>
              <a:off x="7581398" y="3760767"/>
              <a:ext cx="1347597" cy="2269093"/>
            </a:xfrm>
            <a:prstGeom prst="rect">
              <a:avLst/>
            </a:prstGeom>
          </p:spPr>
        </p:pic>
      </p:grpSp>
      <p:sp>
        <p:nvSpPr>
          <p:cNvPr id="2" name="Textfeld 1">
            <a:extLst>
              <a:ext uri="{FF2B5EF4-FFF2-40B4-BE49-F238E27FC236}">
                <a16:creationId xmlns:a16="http://schemas.microsoft.com/office/drawing/2014/main" id="{1DA2ABAC-41D8-D42A-81DD-31A8558DEF66}"/>
              </a:ext>
            </a:extLst>
          </p:cNvPr>
          <p:cNvSpPr txBox="1"/>
          <p:nvPr/>
        </p:nvSpPr>
        <p:spPr>
          <a:xfrm>
            <a:off x="8346780" y="5688213"/>
            <a:ext cx="1813317" cy="246221"/>
          </a:xfrm>
          <a:prstGeom prst="rect">
            <a:avLst/>
          </a:prstGeom>
          <a:noFill/>
        </p:spPr>
        <p:txBody>
          <a:bodyPr wrap="none" rtlCol="0">
            <a:spAutoFit/>
          </a:bodyPr>
          <a:lstStyle/>
          <a:p>
            <a:r>
              <a:rPr lang="de-DE" sz="1000" dirty="0"/>
              <a:t>Quellen: Landkreis SLS, R. Rupp</a:t>
            </a:r>
          </a:p>
        </p:txBody>
      </p:sp>
    </p:spTree>
    <p:extLst>
      <p:ext uri="{BB962C8B-B14F-4D97-AF65-F5344CB8AC3E}">
        <p14:creationId xmlns:p14="http://schemas.microsoft.com/office/powerpoint/2010/main" val="2300244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BCC5C72-FD45-F34F-AAED-073C21410236}"/>
              </a:ext>
            </a:extLst>
          </p:cNvPr>
          <p:cNvSpPr>
            <a:spLocks noGrp="1"/>
          </p:cNvSpPr>
          <p:nvPr>
            <p:ph type="title"/>
          </p:nvPr>
        </p:nvSpPr>
        <p:spPr/>
        <p:txBody>
          <a:bodyPr>
            <a:normAutofit/>
          </a:bodyPr>
          <a:lstStyle/>
          <a:p>
            <a:r>
              <a:rPr lang="de-DE" sz="2000" dirty="0"/>
              <a:t>PV-Anlagen des Ladkreises - eine Kosten-Nutzen-Darstellung</a:t>
            </a:r>
          </a:p>
        </p:txBody>
      </p:sp>
      <p:pic>
        <p:nvPicPr>
          <p:cNvPr id="5" name="Grafik 4"/>
          <p:cNvPicPr>
            <a:picLocks noChangeAspect="1"/>
          </p:cNvPicPr>
          <p:nvPr/>
        </p:nvPicPr>
        <p:blipFill>
          <a:blip r:embed="rId3"/>
          <a:stretch>
            <a:fillRect/>
          </a:stretch>
        </p:blipFill>
        <p:spPr>
          <a:xfrm>
            <a:off x="10000975" y="241875"/>
            <a:ext cx="1487553" cy="1487553"/>
          </a:xfrm>
          <a:prstGeom prst="rect">
            <a:avLst/>
          </a:prstGeom>
        </p:spPr>
      </p:pic>
      <p:pic>
        <p:nvPicPr>
          <p:cNvPr id="2" name="Grafik 1">
            <a:extLst>
              <a:ext uri="{FF2B5EF4-FFF2-40B4-BE49-F238E27FC236}">
                <a16:creationId xmlns:a16="http://schemas.microsoft.com/office/drawing/2014/main" id="{F29716D3-CC71-B262-035E-8C99C260A6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55511" y="833437"/>
            <a:ext cx="6600825" cy="5191125"/>
          </a:xfrm>
          <a:prstGeom prst="rect">
            <a:avLst/>
          </a:prstGeom>
          <a:noFill/>
          <a:ln>
            <a:noFill/>
          </a:ln>
        </p:spPr>
      </p:pic>
      <p:sp>
        <p:nvSpPr>
          <p:cNvPr id="7" name="Textfeld 6">
            <a:extLst>
              <a:ext uri="{FF2B5EF4-FFF2-40B4-BE49-F238E27FC236}">
                <a16:creationId xmlns:a16="http://schemas.microsoft.com/office/drawing/2014/main" id="{B3D19FE1-BC8B-389F-F2D9-9815CE66B0DA}"/>
              </a:ext>
            </a:extLst>
          </p:cNvPr>
          <p:cNvSpPr txBox="1"/>
          <p:nvPr/>
        </p:nvSpPr>
        <p:spPr>
          <a:xfrm>
            <a:off x="972928" y="833437"/>
            <a:ext cx="1966965" cy="2031325"/>
          </a:xfrm>
          <a:prstGeom prst="rect">
            <a:avLst/>
          </a:prstGeom>
          <a:noFill/>
        </p:spPr>
        <p:txBody>
          <a:bodyPr wrap="square">
            <a:spAutoFit/>
          </a:bodyPr>
          <a:lstStyle/>
          <a:p>
            <a:r>
              <a:rPr lang="de-DE" dirty="0"/>
              <a:t>Übersicht von den Kosten und den Erträgen</a:t>
            </a:r>
          </a:p>
          <a:p>
            <a:r>
              <a:rPr lang="de-DE" dirty="0"/>
              <a:t>durch die kreiseigenen PV-Anlagen von 2013 bis 2024</a:t>
            </a:r>
          </a:p>
        </p:txBody>
      </p:sp>
    </p:spTree>
    <p:extLst>
      <p:ext uri="{BB962C8B-B14F-4D97-AF65-F5344CB8AC3E}">
        <p14:creationId xmlns:p14="http://schemas.microsoft.com/office/powerpoint/2010/main" val="4168077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BCC5C72-FD45-F34F-AAED-073C21410236}"/>
              </a:ext>
            </a:extLst>
          </p:cNvPr>
          <p:cNvSpPr>
            <a:spLocks noGrp="1"/>
          </p:cNvSpPr>
          <p:nvPr>
            <p:ph type="title"/>
          </p:nvPr>
        </p:nvSpPr>
        <p:spPr/>
        <p:txBody>
          <a:bodyPr>
            <a:normAutofit/>
          </a:bodyPr>
          <a:lstStyle/>
          <a:p>
            <a:r>
              <a:rPr lang="de-DE" sz="2000" dirty="0"/>
              <a:t>PV-Anlagen des Ladkreises - eine Kosten-Nutzen-Darstellung</a:t>
            </a:r>
          </a:p>
        </p:txBody>
      </p:sp>
      <p:pic>
        <p:nvPicPr>
          <p:cNvPr id="5" name="Grafik 4"/>
          <p:cNvPicPr>
            <a:picLocks noChangeAspect="1"/>
          </p:cNvPicPr>
          <p:nvPr/>
        </p:nvPicPr>
        <p:blipFill>
          <a:blip r:embed="rId3"/>
          <a:stretch>
            <a:fillRect/>
          </a:stretch>
        </p:blipFill>
        <p:spPr>
          <a:xfrm>
            <a:off x="10000975" y="241875"/>
            <a:ext cx="1487553" cy="1487553"/>
          </a:xfrm>
          <a:prstGeom prst="rect">
            <a:avLst/>
          </a:prstGeom>
        </p:spPr>
      </p:pic>
      <p:pic>
        <p:nvPicPr>
          <p:cNvPr id="4" name="Grafik 3">
            <a:extLst>
              <a:ext uri="{FF2B5EF4-FFF2-40B4-BE49-F238E27FC236}">
                <a16:creationId xmlns:a16="http://schemas.microsoft.com/office/drawing/2014/main" id="{55AFB0A8-291B-1F9C-18A7-EF7BA4F25867}"/>
              </a:ext>
            </a:extLst>
          </p:cNvPr>
          <p:cNvPicPr>
            <a:picLocks noChangeAspect="1"/>
          </p:cNvPicPr>
          <p:nvPr/>
        </p:nvPicPr>
        <p:blipFill>
          <a:blip r:embed="rId4"/>
          <a:stretch>
            <a:fillRect/>
          </a:stretch>
        </p:blipFill>
        <p:spPr>
          <a:xfrm>
            <a:off x="1570793" y="1163241"/>
            <a:ext cx="7291105" cy="4707170"/>
          </a:xfrm>
          <a:prstGeom prst="rect">
            <a:avLst/>
          </a:prstGeom>
        </p:spPr>
      </p:pic>
    </p:spTree>
    <p:extLst>
      <p:ext uri="{BB962C8B-B14F-4D97-AF65-F5344CB8AC3E}">
        <p14:creationId xmlns:p14="http://schemas.microsoft.com/office/powerpoint/2010/main" val="2304098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BCC5C72-FD45-F34F-AAED-073C21410236}"/>
              </a:ext>
            </a:extLst>
          </p:cNvPr>
          <p:cNvSpPr>
            <a:spLocks noGrp="1"/>
          </p:cNvSpPr>
          <p:nvPr>
            <p:ph type="title"/>
          </p:nvPr>
        </p:nvSpPr>
        <p:spPr/>
        <p:txBody>
          <a:bodyPr>
            <a:normAutofit/>
          </a:bodyPr>
          <a:lstStyle/>
          <a:p>
            <a:r>
              <a:rPr lang="de-DE" sz="2000" dirty="0"/>
              <a:t>PV-Anlagen des Ladkreises - eine Kosten-Nutzen-Darstellung</a:t>
            </a:r>
          </a:p>
        </p:txBody>
      </p:sp>
      <p:pic>
        <p:nvPicPr>
          <p:cNvPr id="5" name="Grafik 4"/>
          <p:cNvPicPr>
            <a:picLocks noChangeAspect="1"/>
          </p:cNvPicPr>
          <p:nvPr/>
        </p:nvPicPr>
        <p:blipFill>
          <a:blip r:embed="rId3"/>
          <a:stretch>
            <a:fillRect/>
          </a:stretch>
        </p:blipFill>
        <p:spPr>
          <a:xfrm>
            <a:off x="10000975" y="241875"/>
            <a:ext cx="1487553" cy="1487553"/>
          </a:xfrm>
          <a:prstGeom prst="rect">
            <a:avLst/>
          </a:prstGeom>
        </p:spPr>
      </p:pic>
      <p:pic>
        <p:nvPicPr>
          <p:cNvPr id="2" name="Grafik 1">
            <a:extLst>
              <a:ext uri="{FF2B5EF4-FFF2-40B4-BE49-F238E27FC236}">
                <a16:creationId xmlns:a16="http://schemas.microsoft.com/office/drawing/2014/main" id="{867B7B56-5344-8F31-E3D4-0F6C7776F4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09950" y="838200"/>
            <a:ext cx="5372100" cy="5181600"/>
          </a:xfrm>
          <a:prstGeom prst="rect">
            <a:avLst/>
          </a:prstGeom>
          <a:noFill/>
          <a:ln>
            <a:noFill/>
          </a:ln>
        </p:spPr>
      </p:pic>
      <p:sp>
        <p:nvSpPr>
          <p:cNvPr id="7" name="Textfeld 6">
            <a:extLst>
              <a:ext uri="{FF2B5EF4-FFF2-40B4-BE49-F238E27FC236}">
                <a16:creationId xmlns:a16="http://schemas.microsoft.com/office/drawing/2014/main" id="{90B4DFE0-9635-3F42-DACC-E6297DD53EBE}"/>
              </a:ext>
            </a:extLst>
          </p:cNvPr>
          <p:cNvSpPr txBox="1"/>
          <p:nvPr/>
        </p:nvSpPr>
        <p:spPr>
          <a:xfrm>
            <a:off x="1133273" y="838200"/>
            <a:ext cx="2037944" cy="1754326"/>
          </a:xfrm>
          <a:prstGeom prst="rect">
            <a:avLst/>
          </a:prstGeom>
          <a:noFill/>
        </p:spPr>
        <p:txBody>
          <a:bodyPr wrap="square">
            <a:spAutoFit/>
          </a:bodyPr>
          <a:lstStyle/>
          <a:p>
            <a:r>
              <a:rPr lang="de-DE" dirty="0"/>
              <a:t>Die gesamten Anschaffungskosten der PV-Anlagen sind in folgender Tabelle aufgeschlüsselt:</a:t>
            </a:r>
          </a:p>
        </p:txBody>
      </p:sp>
    </p:spTree>
    <p:extLst>
      <p:ext uri="{BB962C8B-B14F-4D97-AF65-F5344CB8AC3E}">
        <p14:creationId xmlns:p14="http://schemas.microsoft.com/office/powerpoint/2010/main" val="3720603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BCC5C72-FD45-F34F-AAED-073C21410236}"/>
              </a:ext>
            </a:extLst>
          </p:cNvPr>
          <p:cNvSpPr>
            <a:spLocks noGrp="1"/>
          </p:cNvSpPr>
          <p:nvPr>
            <p:ph type="title"/>
          </p:nvPr>
        </p:nvSpPr>
        <p:spPr/>
        <p:txBody>
          <a:bodyPr>
            <a:normAutofit/>
          </a:bodyPr>
          <a:lstStyle/>
          <a:p>
            <a:r>
              <a:rPr lang="de-DE" sz="2000" dirty="0"/>
              <a:t>PV-Anlagen des Ladkreises - eine Kosten-Nutzen-Darstellung</a:t>
            </a:r>
          </a:p>
        </p:txBody>
      </p:sp>
      <p:pic>
        <p:nvPicPr>
          <p:cNvPr id="5" name="Grafik 4"/>
          <p:cNvPicPr>
            <a:picLocks noChangeAspect="1"/>
          </p:cNvPicPr>
          <p:nvPr/>
        </p:nvPicPr>
        <p:blipFill>
          <a:blip r:embed="rId3"/>
          <a:stretch>
            <a:fillRect/>
          </a:stretch>
        </p:blipFill>
        <p:spPr>
          <a:xfrm>
            <a:off x="10000975" y="241875"/>
            <a:ext cx="1487553" cy="1487553"/>
          </a:xfrm>
          <a:prstGeom prst="rect">
            <a:avLst/>
          </a:prstGeom>
        </p:spPr>
      </p:pic>
      <p:pic>
        <p:nvPicPr>
          <p:cNvPr id="4" name="Grafik 3">
            <a:extLst>
              <a:ext uri="{FF2B5EF4-FFF2-40B4-BE49-F238E27FC236}">
                <a16:creationId xmlns:a16="http://schemas.microsoft.com/office/drawing/2014/main" id="{2490ABD6-2F32-59D7-FE24-EF349D9C6F98}"/>
              </a:ext>
            </a:extLst>
          </p:cNvPr>
          <p:cNvPicPr>
            <a:picLocks noChangeAspect="1"/>
          </p:cNvPicPr>
          <p:nvPr/>
        </p:nvPicPr>
        <p:blipFill>
          <a:blip r:embed="rId4"/>
          <a:stretch>
            <a:fillRect/>
          </a:stretch>
        </p:blipFill>
        <p:spPr>
          <a:xfrm>
            <a:off x="1550171" y="1155081"/>
            <a:ext cx="7524957" cy="4593965"/>
          </a:xfrm>
          <a:prstGeom prst="rect">
            <a:avLst/>
          </a:prstGeom>
        </p:spPr>
      </p:pic>
    </p:spTree>
    <p:extLst>
      <p:ext uri="{BB962C8B-B14F-4D97-AF65-F5344CB8AC3E}">
        <p14:creationId xmlns:p14="http://schemas.microsoft.com/office/powerpoint/2010/main" val="142657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BCC5C72-FD45-F34F-AAED-073C21410236}"/>
              </a:ext>
            </a:extLst>
          </p:cNvPr>
          <p:cNvSpPr>
            <a:spLocks noGrp="1"/>
          </p:cNvSpPr>
          <p:nvPr>
            <p:ph type="title"/>
          </p:nvPr>
        </p:nvSpPr>
        <p:spPr/>
        <p:txBody>
          <a:bodyPr>
            <a:normAutofit/>
          </a:bodyPr>
          <a:lstStyle/>
          <a:p>
            <a:r>
              <a:rPr lang="de-DE" sz="2000" dirty="0"/>
              <a:t>PV-Anlagen des Ladkreises - eine Kosten-Nutzen-Darstellung</a:t>
            </a:r>
          </a:p>
        </p:txBody>
      </p:sp>
      <p:pic>
        <p:nvPicPr>
          <p:cNvPr id="5" name="Grafik 4"/>
          <p:cNvPicPr>
            <a:picLocks noChangeAspect="1"/>
          </p:cNvPicPr>
          <p:nvPr/>
        </p:nvPicPr>
        <p:blipFill>
          <a:blip r:embed="rId3"/>
          <a:stretch>
            <a:fillRect/>
          </a:stretch>
        </p:blipFill>
        <p:spPr>
          <a:xfrm>
            <a:off x="10000975" y="241875"/>
            <a:ext cx="1487553" cy="1487553"/>
          </a:xfrm>
          <a:prstGeom prst="rect">
            <a:avLst/>
          </a:prstGeom>
        </p:spPr>
      </p:pic>
      <p:pic>
        <p:nvPicPr>
          <p:cNvPr id="6" name="Grafik 5">
            <a:extLst>
              <a:ext uri="{FF2B5EF4-FFF2-40B4-BE49-F238E27FC236}">
                <a16:creationId xmlns:a16="http://schemas.microsoft.com/office/drawing/2014/main" id="{8569AD8F-64CA-ABC5-E034-91BC5FA7BC4B}"/>
              </a:ext>
            </a:extLst>
          </p:cNvPr>
          <p:cNvPicPr>
            <a:picLocks noChangeAspect="1"/>
          </p:cNvPicPr>
          <p:nvPr/>
        </p:nvPicPr>
        <p:blipFill>
          <a:blip r:embed="rId4"/>
          <a:srcRect l="-3247" t="14029" r="3247" b="-14029"/>
          <a:stretch/>
        </p:blipFill>
        <p:spPr>
          <a:xfrm>
            <a:off x="3317940" y="1146700"/>
            <a:ext cx="5991430" cy="5427530"/>
          </a:xfrm>
          <a:prstGeom prst="rect">
            <a:avLst/>
          </a:prstGeom>
        </p:spPr>
      </p:pic>
      <p:sp>
        <p:nvSpPr>
          <p:cNvPr id="7" name="Textfeld 6">
            <a:extLst>
              <a:ext uri="{FF2B5EF4-FFF2-40B4-BE49-F238E27FC236}">
                <a16:creationId xmlns:a16="http://schemas.microsoft.com/office/drawing/2014/main" id="{64E83D9D-3D27-A072-652D-45F294923211}"/>
              </a:ext>
            </a:extLst>
          </p:cNvPr>
          <p:cNvSpPr txBox="1"/>
          <p:nvPr/>
        </p:nvSpPr>
        <p:spPr>
          <a:xfrm>
            <a:off x="1052382" y="1146700"/>
            <a:ext cx="2175852" cy="646331"/>
          </a:xfrm>
          <a:prstGeom prst="rect">
            <a:avLst/>
          </a:prstGeom>
          <a:noFill/>
        </p:spPr>
        <p:txBody>
          <a:bodyPr wrap="none" rtlCol="0">
            <a:spAutoFit/>
          </a:bodyPr>
          <a:lstStyle/>
          <a:p>
            <a:r>
              <a:rPr lang="de-DE" dirty="0"/>
              <a:t>Gemeinschaftsschule</a:t>
            </a:r>
          </a:p>
          <a:p>
            <a:r>
              <a:rPr lang="de-DE" dirty="0"/>
              <a:t>Dillingen</a:t>
            </a:r>
          </a:p>
        </p:txBody>
      </p:sp>
    </p:spTree>
    <p:extLst>
      <p:ext uri="{BB962C8B-B14F-4D97-AF65-F5344CB8AC3E}">
        <p14:creationId xmlns:p14="http://schemas.microsoft.com/office/powerpoint/2010/main" val="1756100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BCC5C72-FD45-F34F-AAED-073C21410236}"/>
              </a:ext>
            </a:extLst>
          </p:cNvPr>
          <p:cNvSpPr>
            <a:spLocks noGrp="1"/>
          </p:cNvSpPr>
          <p:nvPr>
            <p:ph type="title"/>
          </p:nvPr>
        </p:nvSpPr>
        <p:spPr/>
        <p:txBody>
          <a:bodyPr>
            <a:normAutofit/>
          </a:bodyPr>
          <a:lstStyle/>
          <a:p>
            <a:r>
              <a:rPr lang="de-DE" sz="2000" dirty="0"/>
              <a:t>PV-Anlagen des Ladkreises - eine Kosten-Nutzen-Darstellung</a:t>
            </a:r>
          </a:p>
        </p:txBody>
      </p:sp>
      <p:pic>
        <p:nvPicPr>
          <p:cNvPr id="5" name="Grafik 4"/>
          <p:cNvPicPr>
            <a:picLocks noChangeAspect="1"/>
          </p:cNvPicPr>
          <p:nvPr/>
        </p:nvPicPr>
        <p:blipFill>
          <a:blip r:embed="rId3"/>
          <a:stretch>
            <a:fillRect/>
          </a:stretch>
        </p:blipFill>
        <p:spPr>
          <a:xfrm>
            <a:off x="10000975" y="241875"/>
            <a:ext cx="1487553" cy="1487553"/>
          </a:xfrm>
          <a:prstGeom prst="rect">
            <a:avLst/>
          </a:prstGeom>
        </p:spPr>
      </p:pic>
      <p:sp>
        <p:nvSpPr>
          <p:cNvPr id="7" name="Textfeld 6">
            <a:extLst>
              <a:ext uri="{FF2B5EF4-FFF2-40B4-BE49-F238E27FC236}">
                <a16:creationId xmlns:a16="http://schemas.microsoft.com/office/drawing/2014/main" id="{64E83D9D-3D27-A072-652D-45F294923211}"/>
              </a:ext>
            </a:extLst>
          </p:cNvPr>
          <p:cNvSpPr txBox="1"/>
          <p:nvPr/>
        </p:nvSpPr>
        <p:spPr>
          <a:xfrm>
            <a:off x="1052382" y="1146700"/>
            <a:ext cx="1690591" cy="369332"/>
          </a:xfrm>
          <a:prstGeom prst="rect">
            <a:avLst/>
          </a:prstGeom>
          <a:noFill/>
        </p:spPr>
        <p:txBody>
          <a:bodyPr wrap="none" rtlCol="0">
            <a:spAutoFit/>
          </a:bodyPr>
          <a:lstStyle/>
          <a:p>
            <a:r>
              <a:rPr lang="de-DE" dirty="0"/>
              <a:t>TGBBZ Saarlouis</a:t>
            </a:r>
          </a:p>
        </p:txBody>
      </p:sp>
      <p:pic>
        <p:nvPicPr>
          <p:cNvPr id="4" name="Grafik 3">
            <a:extLst>
              <a:ext uri="{FF2B5EF4-FFF2-40B4-BE49-F238E27FC236}">
                <a16:creationId xmlns:a16="http://schemas.microsoft.com/office/drawing/2014/main" id="{2F8AB0BE-7948-5EAE-9BC6-6227DE3741FE}"/>
              </a:ext>
            </a:extLst>
          </p:cNvPr>
          <p:cNvPicPr>
            <a:picLocks noChangeAspect="1"/>
          </p:cNvPicPr>
          <p:nvPr/>
        </p:nvPicPr>
        <p:blipFill>
          <a:blip r:embed="rId4"/>
          <a:stretch>
            <a:fillRect/>
          </a:stretch>
        </p:blipFill>
        <p:spPr>
          <a:xfrm>
            <a:off x="3904610" y="985650"/>
            <a:ext cx="5436135" cy="5016315"/>
          </a:xfrm>
          <a:prstGeom prst="rect">
            <a:avLst/>
          </a:prstGeom>
        </p:spPr>
      </p:pic>
    </p:spTree>
    <p:extLst>
      <p:ext uri="{BB962C8B-B14F-4D97-AF65-F5344CB8AC3E}">
        <p14:creationId xmlns:p14="http://schemas.microsoft.com/office/powerpoint/2010/main" val="3070743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BCC5C72-FD45-F34F-AAED-073C21410236}"/>
              </a:ext>
            </a:extLst>
          </p:cNvPr>
          <p:cNvSpPr>
            <a:spLocks noGrp="1"/>
          </p:cNvSpPr>
          <p:nvPr>
            <p:ph type="title"/>
          </p:nvPr>
        </p:nvSpPr>
        <p:spPr/>
        <p:txBody>
          <a:bodyPr>
            <a:normAutofit/>
          </a:bodyPr>
          <a:lstStyle/>
          <a:p>
            <a:r>
              <a:rPr lang="de-DE" sz="2000" dirty="0"/>
              <a:t>PV-Anlagen des Ladkreises - eine Kosten-Nutzen-Darstellung</a:t>
            </a:r>
          </a:p>
        </p:txBody>
      </p:sp>
      <p:pic>
        <p:nvPicPr>
          <p:cNvPr id="5" name="Grafik 4"/>
          <p:cNvPicPr>
            <a:picLocks noChangeAspect="1"/>
          </p:cNvPicPr>
          <p:nvPr/>
        </p:nvPicPr>
        <p:blipFill>
          <a:blip r:embed="rId3"/>
          <a:stretch>
            <a:fillRect/>
          </a:stretch>
        </p:blipFill>
        <p:spPr>
          <a:xfrm>
            <a:off x="10000975" y="241875"/>
            <a:ext cx="1487553" cy="1487553"/>
          </a:xfrm>
          <a:prstGeom prst="rect">
            <a:avLst/>
          </a:prstGeom>
        </p:spPr>
      </p:pic>
      <p:sp>
        <p:nvSpPr>
          <p:cNvPr id="7" name="Textfeld 6">
            <a:extLst>
              <a:ext uri="{FF2B5EF4-FFF2-40B4-BE49-F238E27FC236}">
                <a16:creationId xmlns:a16="http://schemas.microsoft.com/office/drawing/2014/main" id="{64E83D9D-3D27-A072-652D-45F294923211}"/>
              </a:ext>
            </a:extLst>
          </p:cNvPr>
          <p:cNvSpPr txBox="1"/>
          <p:nvPr/>
        </p:nvSpPr>
        <p:spPr>
          <a:xfrm>
            <a:off x="1052382" y="1146700"/>
            <a:ext cx="1559401" cy="369332"/>
          </a:xfrm>
          <a:prstGeom prst="rect">
            <a:avLst/>
          </a:prstGeom>
          <a:noFill/>
        </p:spPr>
        <p:txBody>
          <a:bodyPr wrap="none" rtlCol="0">
            <a:spAutoFit/>
          </a:bodyPr>
          <a:lstStyle/>
          <a:p>
            <a:r>
              <a:rPr lang="de-DE" dirty="0"/>
              <a:t>KBBZ Saarlouis</a:t>
            </a:r>
          </a:p>
        </p:txBody>
      </p:sp>
      <p:pic>
        <p:nvPicPr>
          <p:cNvPr id="6" name="Grafik 5">
            <a:extLst>
              <a:ext uri="{FF2B5EF4-FFF2-40B4-BE49-F238E27FC236}">
                <a16:creationId xmlns:a16="http://schemas.microsoft.com/office/drawing/2014/main" id="{68FC7403-CA62-8917-B1BD-33163668D31B}"/>
              </a:ext>
            </a:extLst>
          </p:cNvPr>
          <p:cNvPicPr>
            <a:picLocks noChangeAspect="1"/>
          </p:cNvPicPr>
          <p:nvPr/>
        </p:nvPicPr>
        <p:blipFill>
          <a:blip r:embed="rId4"/>
          <a:srcRect l="9233" r="17690"/>
          <a:stretch/>
        </p:blipFill>
        <p:spPr>
          <a:xfrm>
            <a:off x="5145932" y="1146700"/>
            <a:ext cx="3696511" cy="4827906"/>
          </a:xfrm>
          <a:prstGeom prst="rect">
            <a:avLst/>
          </a:prstGeom>
        </p:spPr>
      </p:pic>
      <p:pic>
        <p:nvPicPr>
          <p:cNvPr id="11" name="Grafik 10">
            <a:extLst>
              <a:ext uri="{FF2B5EF4-FFF2-40B4-BE49-F238E27FC236}">
                <a16:creationId xmlns:a16="http://schemas.microsoft.com/office/drawing/2014/main" id="{14F72342-9052-1CBD-5762-B5F327E98CC0}"/>
              </a:ext>
            </a:extLst>
          </p:cNvPr>
          <p:cNvPicPr>
            <a:picLocks noChangeAspect="1"/>
          </p:cNvPicPr>
          <p:nvPr/>
        </p:nvPicPr>
        <p:blipFill>
          <a:blip r:embed="rId5"/>
          <a:srcRect r="52805"/>
          <a:stretch/>
        </p:blipFill>
        <p:spPr>
          <a:xfrm>
            <a:off x="1468876" y="1717036"/>
            <a:ext cx="2937754" cy="4148742"/>
          </a:xfrm>
          <a:prstGeom prst="rect">
            <a:avLst/>
          </a:prstGeom>
        </p:spPr>
      </p:pic>
    </p:spTree>
    <p:extLst>
      <p:ext uri="{BB962C8B-B14F-4D97-AF65-F5344CB8AC3E}">
        <p14:creationId xmlns:p14="http://schemas.microsoft.com/office/powerpoint/2010/main" val="2066295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2928" y="2484717"/>
            <a:ext cx="4725581" cy="3149600"/>
          </a:xfrm>
        </p:spPr>
      </p:pic>
      <p:sp>
        <p:nvSpPr>
          <p:cNvPr id="3" name="Titel 2">
            <a:extLst>
              <a:ext uri="{FF2B5EF4-FFF2-40B4-BE49-F238E27FC236}">
                <a16:creationId xmlns:a16="http://schemas.microsoft.com/office/drawing/2014/main" id="{BADC0DF0-4BE7-514C-B2A3-1D8A8047DD57}"/>
              </a:ext>
            </a:extLst>
          </p:cNvPr>
          <p:cNvSpPr>
            <a:spLocks noGrp="1"/>
          </p:cNvSpPr>
          <p:nvPr>
            <p:ph type="title"/>
          </p:nvPr>
        </p:nvSpPr>
        <p:spPr/>
        <p:txBody>
          <a:bodyPr>
            <a:normAutofit/>
          </a:bodyPr>
          <a:lstStyle/>
          <a:p>
            <a:r>
              <a:rPr lang="de-DE" sz="2000" dirty="0"/>
              <a:t>PV-Anlagen des Ladkreises - eine Kosten-Nutzen-Darstellung</a:t>
            </a:r>
          </a:p>
        </p:txBody>
      </p:sp>
      <p:sp>
        <p:nvSpPr>
          <p:cNvPr id="5" name="Textfeld 4"/>
          <p:cNvSpPr txBox="1"/>
          <p:nvPr/>
        </p:nvSpPr>
        <p:spPr>
          <a:xfrm>
            <a:off x="5897042" y="2484717"/>
            <a:ext cx="4563942" cy="2585323"/>
          </a:xfrm>
          <a:prstGeom prst="rect">
            <a:avLst/>
          </a:prstGeom>
          <a:noFill/>
        </p:spPr>
        <p:txBody>
          <a:bodyPr wrap="none" rtlCol="0">
            <a:spAutoFit/>
          </a:bodyPr>
          <a:lstStyle/>
          <a:p>
            <a:r>
              <a:rPr lang="de-DE" dirty="0"/>
              <a:t>Ralf Rupp</a:t>
            </a:r>
          </a:p>
          <a:p>
            <a:endParaRPr lang="de-DE" dirty="0"/>
          </a:p>
          <a:p>
            <a:r>
              <a:rPr lang="de-DE" dirty="0"/>
              <a:t>Klimaschutzmanager des Landkreises Saarlouis</a:t>
            </a:r>
          </a:p>
          <a:p>
            <a:r>
              <a:rPr lang="de-DE" dirty="0"/>
              <a:t>Dipl. Ingenieur für Versorgungstechnik</a:t>
            </a:r>
          </a:p>
          <a:p>
            <a:endParaRPr lang="de-DE" dirty="0"/>
          </a:p>
          <a:p>
            <a:r>
              <a:rPr lang="de-DE" dirty="0"/>
              <a:t>2009 Mitarbeiter Bauamt Landkreis Saarlouis </a:t>
            </a:r>
          </a:p>
          <a:p>
            <a:r>
              <a:rPr lang="de-DE" dirty="0"/>
              <a:t>2015 Klimaschutzmanager Landkreis Saarlouis</a:t>
            </a:r>
          </a:p>
          <a:p>
            <a:r>
              <a:rPr lang="de-DE" dirty="0"/>
              <a:t>2019 Zusatzausbildung zum Energieberater </a:t>
            </a:r>
          </a:p>
          <a:p>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2794" y="241069"/>
            <a:ext cx="1489166" cy="1489166"/>
          </a:xfrm>
          <a:prstGeom prst="rect">
            <a:avLst/>
          </a:prstGeom>
        </p:spPr>
      </p:pic>
      <p:sp>
        <p:nvSpPr>
          <p:cNvPr id="2" name="Textfeld 1">
            <a:extLst>
              <a:ext uri="{FF2B5EF4-FFF2-40B4-BE49-F238E27FC236}">
                <a16:creationId xmlns:a16="http://schemas.microsoft.com/office/drawing/2014/main" id="{D7E034EF-5E19-1B8F-1D6E-F37808E6816C}"/>
              </a:ext>
            </a:extLst>
          </p:cNvPr>
          <p:cNvSpPr txBox="1"/>
          <p:nvPr/>
        </p:nvSpPr>
        <p:spPr>
          <a:xfrm>
            <a:off x="963403" y="1556728"/>
            <a:ext cx="1927002" cy="369332"/>
          </a:xfrm>
          <a:prstGeom prst="rect">
            <a:avLst/>
          </a:prstGeom>
          <a:noFill/>
        </p:spPr>
        <p:txBody>
          <a:bodyPr wrap="none" rtlCol="0">
            <a:spAutoFit/>
          </a:bodyPr>
          <a:lstStyle/>
          <a:p>
            <a:r>
              <a:rPr lang="de-DE" dirty="0"/>
              <a:t>zu meiner Person: </a:t>
            </a:r>
          </a:p>
        </p:txBody>
      </p:sp>
    </p:spTree>
    <p:extLst>
      <p:ext uri="{BB962C8B-B14F-4D97-AF65-F5344CB8AC3E}">
        <p14:creationId xmlns:p14="http://schemas.microsoft.com/office/powerpoint/2010/main" val="1871121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BCC5C72-FD45-F34F-AAED-073C21410236}"/>
              </a:ext>
            </a:extLst>
          </p:cNvPr>
          <p:cNvSpPr>
            <a:spLocks noGrp="1"/>
          </p:cNvSpPr>
          <p:nvPr>
            <p:ph type="title"/>
          </p:nvPr>
        </p:nvSpPr>
        <p:spPr/>
        <p:txBody>
          <a:bodyPr>
            <a:normAutofit/>
          </a:bodyPr>
          <a:lstStyle/>
          <a:p>
            <a:r>
              <a:rPr lang="de-DE" sz="2000" dirty="0"/>
              <a:t>PV-Anlagen des Ladkreises - eine Kosten-Nutzen-Darstellung</a:t>
            </a:r>
          </a:p>
        </p:txBody>
      </p:sp>
      <p:pic>
        <p:nvPicPr>
          <p:cNvPr id="5" name="Grafik 4"/>
          <p:cNvPicPr>
            <a:picLocks noChangeAspect="1"/>
          </p:cNvPicPr>
          <p:nvPr/>
        </p:nvPicPr>
        <p:blipFill>
          <a:blip r:embed="rId3"/>
          <a:stretch>
            <a:fillRect/>
          </a:stretch>
        </p:blipFill>
        <p:spPr>
          <a:xfrm>
            <a:off x="10000975" y="241875"/>
            <a:ext cx="1487553" cy="1487553"/>
          </a:xfrm>
          <a:prstGeom prst="rect">
            <a:avLst/>
          </a:prstGeom>
        </p:spPr>
      </p:pic>
      <p:sp>
        <p:nvSpPr>
          <p:cNvPr id="7" name="Textfeld 6">
            <a:extLst>
              <a:ext uri="{FF2B5EF4-FFF2-40B4-BE49-F238E27FC236}">
                <a16:creationId xmlns:a16="http://schemas.microsoft.com/office/drawing/2014/main" id="{64E83D9D-3D27-A072-652D-45F294923211}"/>
              </a:ext>
            </a:extLst>
          </p:cNvPr>
          <p:cNvSpPr txBox="1"/>
          <p:nvPr/>
        </p:nvSpPr>
        <p:spPr>
          <a:xfrm>
            <a:off x="1052382" y="1146700"/>
            <a:ext cx="4569584" cy="369332"/>
          </a:xfrm>
          <a:prstGeom prst="rect">
            <a:avLst/>
          </a:prstGeom>
          <a:noFill/>
        </p:spPr>
        <p:txBody>
          <a:bodyPr wrap="none" rtlCol="0">
            <a:spAutoFit/>
          </a:bodyPr>
          <a:lstStyle/>
          <a:p>
            <a:r>
              <a:rPr lang="de-DE" dirty="0"/>
              <a:t>Inspektion, Wartung, Reinigung ist wichtig! </a:t>
            </a:r>
            <a:r>
              <a:rPr lang="de-DE" dirty="0">
                <a:sym typeface="Wingdings" panose="05000000000000000000" pitchFamily="2" charset="2"/>
              </a:rPr>
              <a:t></a:t>
            </a:r>
            <a:endParaRPr lang="de-DE" dirty="0"/>
          </a:p>
        </p:txBody>
      </p:sp>
      <p:pic>
        <p:nvPicPr>
          <p:cNvPr id="4" name="Grafik 3">
            <a:extLst>
              <a:ext uri="{FF2B5EF4-FFF2-40B4-BE49-F238E27FC236}">
                <a16:creationId xmlns:a16="http://schemas.microsoft.com/office/drawing/2014/main" id="{78981E52-ED52-336D-AA94-8776A4FE41EC}"/>
              </a:ext>
            </a:extLst>
          </p:cNvPr>
          <p:cNvPicPr>
            <a:picLocks noChangeAspect="1"/>
          </p:cNvPicPr>
          <p:nvPr/>
        </p:nvPicPr>
        <p:blipFill>
          <a:blip r:embed="rId4"/>
          <a:stretch>
            <a:fillRect/>
          </a:stretch>
        </p:blipFill>
        <p:spPr>
          <a:xfrm>
            <a:off x="4408846" y="1847936"/>
            <a:ext cx="3086100" cy="4114800"/>
          </a:xfrm>
          <a:prstGeom prst="rect">
            <a:avLst/>
          </a:prstGeom>
        </p:spPr>
      </p:pic>
      <p:pic>
        <p:nvPicPr>
          <p:cNvPr id="9" name="Grafik 8">
            <a:extLst>
              <a:ext uri="{FF2B5EF4-FFF2-40B4-BE49-F238E27FC236}">
                <a16:creationId xmlns:a16="http://schemas.microsoft.com/office/drawing/2014/main" id="{0C0B5992-C83E-D97C-8E9F-25FCACDBC357}"/>
              </a:ext>
            </a:extLst>
          </p:cNvPr>
          <p:cNvPicPr>
            <a:picLocks noChangeAspect="1"/>
          </p:cNvPicPr>
          <p:nvPr/>
        </p:nvPicPr>
        <p:blipFill>
          <a:blip r:embed="rId5"/>
          <a:stretch>
            <a:fillRect/>
          </a:stretch>
        </p:blipFill>
        <p:spPr>
          <a:xfrm>
            <a:off x="1052382" y="1847936"/>
            <a:ext cx="3086100" cy="4114800"/>
          </a:xfrm>
          <a:prstGeom prst="rect">
            <a:avLst/>
          </a:prstGeom>
        </p:spPr>
      </p:pic>
      <p:pic>
        <p:nvPicPr>
          <p:cNvPr id="12" name="Grafik 11">
            <a:extLst>
              <a:ext uri="{FF2B5EF4-FFF2-40B4-BE49-F238E27FC236}">
                <a16:creationId xmlns:a16="http://schemas.microsoft.com/office/drawing/2014/main" id="{32E01179-3D17-8582-C86A-40653DF55AD0}"/>
              </a:ext>
            </a:extLst>
          </p:cNvPr>
          <p:cNvPicPr>
            <a:picLocks noChangeAspect="1"/>
          </p:cNvPicPr>
          <p:nvPr/>
        </p:nvPicPr>
        <p:blipFill>
          <a:blip r:embed="rId6"/>
          <a:stretch>
            <a:fillRect/>
          </a:stretch>
        </p:blipFill>
        <p:spPr>
          <a:xfrm>
            <a:off x="7781575" y="1847937"/>
            <a:ext cx="3086100" cy="4114800"/>
          </a:xfrm>
          <a:prstGeom prst="rect">
            <a:avLst/>
          </a:prstGeom>
        </p:spPr>
      </p:pic>
    </p:spTree>
    <p:extLst>
      <p:ext uri="{BB962C8B-B14F-4D97-AF65-F5344CB8AC3E}">
        <p14:creationId xmlns:p14="http://schemas.microsoft.com/office/powerpoint/2010/main" val="157499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6F13555-94BA-8236-A207-BCA53B1C3E12}"/>
              </a:ext>
            </a:extLst>
          </p:cNvPr>
          <p:cNvPicPr>
            <a:picLocks noChangeAspect="1"/>
          </p:cNvPicPr>
          <p:nvPr/>
        </p:nvPicPr>
        <p:blipFill>
          <a:blip r:embed="rId3"/>
          <a:stretch>
            <a:fillRect/>
          </a:stretch>
        </p:blipFill>
        <p:spPr>
          <a:xfrm>
            <a:off x="1532033" y="1212056"/>
            <a:ext cx="7909837" cy="4433888"/>
          </a:xfrm>
          <a:prstGeom prst="rect">
            <a:avLst/>
          </a:prstGeom>
        </p:spPr>
      </p:pic>
      <p:sp>
        <p:nvSpPr>
          <p:cNvPr id="3" name="Titel 2">
            <a:extLst>
              <a:ext uri="{FF2B5EF4-FFF2-40B4-BE49-F238E27FC236}">
                <a16:creationId xmlns:a16="http://schemas.microsoft.com/office/drawing/2014/main" id="{6BCC5C72-FD45-F34F-AAED-073C21410236}"/>
              </a:ext>
            </a:extLst>
          </p:cNvPr>
          <p:cNvSpPr>
            <a:spLocks noGrp="1"/>
          </p:cNvSpPr>
          <p:nvPr>
            <p:ph type="title"/>
          </p:nvPr>
        </p:nvSpPr>
        <p:spPr/>
        <p:txBody>
          <a:bodyPr>
            <a:normAutofit/>
          </a:bodyPr>
          <a:lstStyle/>
          <a:p>
            <a:r>
              <a:rPr lang="de-DE" sz="2000" dirty="0"/>
              <a:t>Auswirkungen des Klimawandels auf den Landkreis Saarlouis</a:t>
            </a:r>
          </a:p>
        </p:txBody>
      </p:sp>
      <p:pic>
        <p:nvPicPr>
          <p:cNvPr id="5" name="Grafik 4"/>
          <p:cNvPicPr>
            <a:picLocks noChangeAspect="1"/>
          </p:cNvPicPr>
          <p:nvPr/>
        </p:nvPicPr>
        <p:blipFill>
          <a:blip r:embed="rId4"/>
          <a:stretch>
            <a:fillRect/>
          </a:stretch>
        </p:blipFill>
        <p:spPr>
          <a:xfrm>
            <a:off x="10000975" y="241875"/>
            <a:ext cx="1487553" cy="1487553"/>
          </a:xfrm>
          <a:prstGeom prst="rect">
            <a:avLst/>
          </a:prstGeom>
        </p:spPr>
      </p:pic>
      <p:sp>
        <p:nvSpPr>
          <p:cNvPr id="9" name="Textfeld 8">
            <a:extLst>
              <a:ext uri="{FF2B5EF4-FFF2-40B4-BE49-F238E27FC236}">
                <a16:creationId xmlns:a16="http://schemas.microsoft.com/office/drawing/2014/main" id="{94CFDEE1-E2B1-8933-8CC0-1100EED0B696}"/>
              </a:ext>
            </a:extLst>
          </p:cNvPr>
          <p:cNvSpPr txBox="1"/>
          <p:nvPr/>
        </p:nvSpPr>
        <p:spPr>
          <a:xfrm>
            <a:off x="3217185" y="1549898"/>
            <a:ext cx="3735574" cy="369332"/>
          </a:xfrm>
          <a:prstGeom prst="rect">
            <a:avLst/>
          </a:prstGeom>
          <a:noFill/>
        </p:spPr>
        <p:txBody>
          <a:bodyPr wrap="none" rtlCol="0">
            <a:spAutoFit/>
          </a:bodyPr>
          <a:lstStyle/>
          <a:p>
            <a:r>
              <a:rPr lang="de-DE" dirty="0"/>
              <a:t>Vielen </a:t>
            </a:r>
            <a:r>
              <a:rPr lang="de-DE" dirty="0">
                <a:solidFill>
                  <a:schemeClr val="bg1"/>
                </a:solidFill>
              </a:rPr>
              <a:t>Dank für Ihre Aufmerksamkeit!</a:t>
            </a:r>
          </a:p>
        </p:txBody>
      </p:sp>
    </p:spTree>
    <p:extLst>
      <p:ext uri="{BB962C8B-B14F-4D97-AF65-F5344CB8AC3E}">
        <p14:creationId xmlns:p14="http://schemas.microsoft.com/office/powerpoint/2010/main" val="2515017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ADC0DF0-4BE7-514C-B2A3-1D8A8047DD57}"/>
              </a:ext>
            </a:extLst>
          </p:cNvPr>
          <p:cNvSpPr>
            <a:spLocks noGrp="1"/>
          </p:cNvSpPr>
          <p:nvPr>
            <p:ph type="title"/>
          </p:nvPr>
        </p:nvSpPr>
        <p:spPr/>
        <p:txBody>
          <a:bodyPr>
            <a:normAutofit/>
          </a:bodyPr>
          <a:lstStyle/>
          <a:p>
            <a:r>
              <a:rPr lang="de-DE" sz="2000" dirty="0"/>
              <a:t>PV-Anlagen des Ladkreises - eine Kosten-Nutzen-Darstellung</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2794" y="241069"/>
            <a:ext cx="1489166" cy="1489166"/>
          </a:xfrm>
          <a:prstGeom prst="rect">
            <a:avLst/>
          </a:prstGeom>
        </p:spPr>
      </p:pic>
      <p:sp>
        <p:nvSpPr>
          <p:cNvPr id="10" name="Textfeld 9">
            <a:extLst>
              <a:ext uri="{FF2B5EF4-FFF2-40B4-BE49-F238E27FC236}">
                <a16:creationId xmlns:a16="http://schemas.microsoft.com/office/drawing/2014/main" id="{429E2FCA-7922-B6EA-38A1-769DD7A25C73}"/>
              </a:ext>
            </a:extLst>
          </p:cNvPr>
          <p:cNvSpPr txBox="1"/>
          <p:nvPr/>
        </p:nvSpPr>
        <p:spPr>
          <a:xfrm>
            <a:off x="7023683" y="1932971"/>
            <a:ext cx="4739691" cy="3970318"/>
          </a:xfrm>
          <a:prstGeom prst="rect">
            <a:avLst/>
          </a:prstGeom>
          <a:noFill/>
        </p:spPr>
        <p:txBody>
          <a:bodyPr wrap="square">
            <a:spAutoFit/>
          </a:bodyPr>
          <a:lstStyle/>
          <a:p>
            <a:r>
              <a:rPr lang="de-DE" b="1" dirty="0"/>
              <a:t>Zahlen, Daten, Fakten: </a:t>
            </a:r>
          </a:p>
          <a:p>
            <a:r>
              <a:rPr lang="de-DE" dirty="0"/>
              <a:t>5 Landkreise + Regionalverband SB</a:t>
            </a:r>
          </a:p>
          <a:p>
            <a:r>
              <a:rPr lang="de-DE" dirty="0"/>
              <a:t>größter LK nach Einwohner</a:t>
            </a:r>
          </a:p>
          <a:p>
            <a:r>
              <a:rPr lang="de-DE" dirty="0"/>
              <a:t>2. größter LK nach Fläche</a:t>
            </a:r>
          </a:p>
          <a:p>
            <a:r>
              <a:rPr lang="de-DE" dirty="0"/>
              <a:t>Fläche: 459,35 km2</a:t>
            </a:r>
          </a:p>
          <a:p>
            <a:r>
              <a:rPr lang="de-DE" dirty="0"/>
              <a:t>Einwohner: 195.945 (31. Dez. 2023)</a:t>
            </a:r>
          </a:p>
          <a:p>
            <a:r>
              <a:rPr lang="de-DE" dirty="0"/>
              <a:t>Kfz-Kennzeichen: SLS</a:t>
            </a:r>
          </a:p>
          <a:p>
            <a:r>
              <a:rPr lang="de-DE" dirty="0"/>
              <a:t>13 Kommunen</a:t>
            </a:r>
          </a:p>
          <a:p>
            <a:r>
              <a:rPr lang="de-DE" dirty="0"/>
              <a:t>Hauptverkehrsstraßen BAB A8 und die Saar</a:t>
            </a:r>
          </a:p>
          <a:p>
            <a:r>
              <a:rPr lang="de-DE" dirty="0"/>
              <a:t>Industrie: Hafen (Dillingen), Stahlwerk Dillingen und Bous, </a:t>
            </a:r>
            <a:r>
              <a:rPr lang="de-DE" dirty="0" err="1"/>
              <a:t>Fordwerke</a:t>
            </a:r>
            <a:r>
              <a:rPr lang="de-DE" dirty="0"/>
              <a:t> (noch), </a:t>
            </a:r>
            <a:r>
              <a:rPr lang="de-DE" dirty="0" err="1"/>
              <a:t>Nobila</a:t>
            </a:r>
            <a:r>
              <a:rPr lang="de-DE" dirty="0"/>
              <a:t> etc. </a:t>
            </a:r>
          </a:p>
          <a:p>
            <a:endParaRPr lang="de-DE" dirty="0"/>
          </a:p>
          <a:p>
            <a:r>
              <a:rPr lang="de-DE" dirty="0"/>
              <a:t>CO</a:t>
            </a:r>
            <a:r>
              <a:rPr lang="de-DE" sz="1400" dirty="0"/>
              <a:t>2</a:t>
            </a:r>
            <a:r>
              <a:rPr lang="de-DE" dirty="0"/>
              <a:t> Ausstoß 2020:  ca. 1 Mio. Tonnen ohne </a:t>
            </a:r>
            <a:r>
              <a:rPr lang="de-DE" dirty="0" err="1"/>
              <a:t>Zertifikatehandel</a:t>
            </a:r>
            <a:r>
              <a:rPr lang="de-DE" dirty="0"/>
              <a:t> der Großindustrie</a:t>
            </a:r>
          </a:p>
        </p:txBody>
      </p:sp>
      <p:pic>
        <p:nvPicPr>
          <p:cNvPr id="15" name="Grafik 14">
            <a:extLst>
              <a:ext uri="{FF2B5EF4-FFF2-40B4-BE49-F238E27FC236}">
                <a16:creationId xmlns:a16="http://schemas.microsoft.com/office/drawing/2014/main" id="{5BBB07D4-3F8B-5880-EB90-D39782FA20FD}"/>
              </a:ext>
            </a:extLst>
          </p:cNvPr>
          <p:cNvPicPr>
            <a:picLocks noChangeAspect="1"/>
          </p:cNvPicPr>
          <p:nvPr/>
        </p:nvPicPr>
        <p:blipFill rotWithShape="1">
          <a:blip r:embed="rId4"/>
          <a:srcRect l="1547"/>
          <a:stretch/>
        </p:blipFill>
        <p:spPr>
          <a:xfrm>
            <a:off x="1088244" y="1508709"/>
            <a:ext cx="5808872" cy="4403002"/>
          </a:xfrm>
          <a:prstGeom prst="rect">
            <a:avLst/>
          </a:prstGeom>
        </p:spPr>
      </p:pic>
      <p:sp>
        <p:nvSpPr>
          <p:cNvPr id="21" name="Textfeld 20">
            <a:extLst>
              <a:ext uri="{FF2B5EF4-FFF2-40B4-BE49-F238E27FC236}">
                <a16:creationId xmlns:a16="http://schemas.microsoft.com/office/drawing/2014/main" id="{F4B24155-24AE-217A-F880-22A915FCA4D4}"/>
              </a:ext>
            </a:extLst>
          </p:cNvPr>
          <p:cNvSpPr txBox="1"/>
          <p:nvPr/>
        </p:nvSpPr>
        <p:spPr>
          <a:xfrm>
            <a:off x="972928" y="958334"/>
            <a:ext cx="3054041" cy="461665"/>
          </a:xfrm>
          <a:prstGeom prst="rect">
            <a:avLst/>
          </a:prstGeom>
          <a:noFill/>
        </p:spPr>
        <p:txBody>
          <a:bodyPr wrap="none" rtlCol="0">
            <a:spAutoFit/>
          </a:bodyPr>
          <a:lstStyle/>
          <a:p>
            <a:r>
              <a:rPr lang="de-DE" sz="2400" dirty="0">
                <a:solidFill>
                  <a:srgbClr val="C00000"/>
                </a:solidFill>
                <a:latin typeface="Aharoni" panose="020F0502020204030204" pitchFamily="2" charset="-79"/>
                <a:cs typeface="Aharoni" panose="020F0502020204030204" pitchFamily="2" charset="-79"/>
              </a:rPr>
              <a:t>Landkreis Saarlouis</a:t>
            </a:r>
          </a:p>
        </p:txBody>
      </p:sp>
    </p:spTree>
    <p:extLst>
      <p:ext uri="{BB962C8B-B14F-4D97-AF65-F5344CB8AC3E}">
        <p14:creationId xmlns:p14="http://schemas.microsoft.com/office/powerpoint/2010/main" val="1225786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4AFDE7D-F2A7-D54C-8972-ED176A96D17D}"/>
              </a:ext>
            </a:extLst>
          </p:cNvPr>
          <p:cNvSpPr>
            <a:spLocks noGrp="1"/>
          </p:cNvSpPr>
          <p:nvPr>
            <p:ph idx="1"/>
          </p:nvPr>
        </p:nvSpPr>
        <p:spPr>
          <a:xfrm>
            <a:off x="972928" y="1421745"/>
            <a:ext cx="10515600" cy="4584607"/>
          </a:xfrm>
        </p:spPr>
        <p:txBody>
          <a:bodyPr>
            <a:normAutofit/>
          </a:bodyPr>
          <a:lstStyle/>
          <a:p>
            <a:pPr marL="0" indent="0">
              <a:buNone/>
            </a:pPr>
            <a:r>
              <a:rPr lang="de-DE" sz="4800" b="1" dirty="0">
                <a:solidFill>
                  <a:srgbClr val="C00000"/>
                </a:solidFill>
              </a:rPr>
              <a:t>Klimawandel</a:t>
            </a:r>
          </a:p>
          <a:p>
            <a:pPr marL="0" indent="0">
              <a:buNone/>
            </a:pPr>
            <a:endParaRPr lang="de-DE" dirty="0"/>
          </a:p>
        </p:txBody>
      </p:sp>
      <p:sp>
        <p:nvSpPr>
          <p:cNvPr id="3" name="Titel 2">
            <a:extLst>
              <a:ext uri="{FF2B5EF4-FFF2-40B4-BE49-F238E27FC236}">
                <a16:creationId xmlns:a16="http://schemas.microsoft.com/office/drawing/2014/main" id="{6BCC5C72-FD45-F34F-AAED-073C21410236}"/>
              </a:ext>
            </a:extLst>
          </p:cNvPr>
          <p:cNvSpPr>
            <a:spLocks noGrp="1"/>
          </p:cNvSpPr>
          <p:nvPr>
            <p:ph type="title"/>
          </p:nvPr>
        </p:nvSpPr>
        <p:spPr/>
        <p:txBody>
          <a:bodyPr>
            <a:normAutofit/>
          </a:bodyPr>
          <a:lstStyle/>
          <a:p>
            <a:r>
              <a:rPr lang="de-DE" sz="2000" dirty="0"/>
              <a:t>PV-Anlagen des Ladkreises - eine Kosten-Nutzen-Darstellung</a:t>
            </a:r>
          </a:p>
        </p:txBody>
      </p:sp>
      <p:pic>
        <p:nvPicPr>
          <p:cNvPr id="5" name="Grafik 4"/>
          <p:cNvPicPr>
            <a:picLocks noChangeAspect="1"/>
          </p:cNvPicPr>
          <p:nvPr/>
        </p:nvPicPr>
        <p:blipFill>
          <a:blip r:embed="rId3"/>
          <a:stretch>
            <a:fillRect/>
          </a:stretch>
        </p:blipFill>
        <p:spPr>
          <a:xfrm>
            <a:off x="10000975" y="241875"/>
            <a:ext cx="1487553" cy="1487553"/>
          </a:xfrm>
          <a:prstGeom prst="rect">
            <a:avLst/>
          </a:prstGeom>
        </p:spPr>
      </p:pic>
      <p:pic>
        <p:nvPicPr>
          <p:cNvPr id="6" name="Grafik 5"/>
          <p:cNvPicPr>
            <a:picLocks noChangeAspect="1"/>
          </p:cNvPicPr>
          <p:nvPr/>
        </p:nvPicPr>
        <p:blipFill rotWithShape="1">
          <a:blip r:embed="rId4"/>
          <a:srcRect l="16264" t="29790" r="55628" b="20564"/>
          <a:stretch/>
        </p:blipFill>
        <p:spPr>
          <a:xfrm>
            <a:off x="972928" y="2325187"/>
            <a:ext cx="6357257" cy="3310105"/>
          </a:xfrm>
          <a:prstGeom prst="rect">
            <a:avLst/>
          </a:prstGeom>
        </p:spPr>
      </p:pic>
      <p:pic>
        <p:nvPicPr>
          <p:cNvPr id="7" name="Grafik 6"/>
          <p:cNvPicPr>
            <a:picLocks noChangeAspect="1"/>
          </p:cNvPicPr>
          <p:nvPr/>
        </p:nvPicPr>
        <p:blipFill>
          <a:blip r:embed="rId5"/>
          <a:stretch>
            <a:fillRect/>
          </a:stretch>
        </p:blipFill>
        <p:spPr>
          <a:xfrm>
            <a:off x="7148065" y="2462635"/>
            <a:ext cx="4522584" cy="3015056"/>
          </a:xfrm>
          <a:prstGeom prst="rect">
            <a:avLst/>
          </a:prstGeom>
        </p:spPr>
      </p:pic>
    </p:spTree>
    <p:extLst>
      <p:ext uri="{BB962C8B-B14F-4D97-AF65-F5344CB8AC3E}">
        <p14:creationId xmlns:p14="http://schemas.microsoft.com/office/powerpoint/2010/main" val="396780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ADC0DF0-4BE7-514C-B2A3-1D8A8047DD57}"/>
              </a:ext>
            </a:extLst>
          </p:cNvPr>
          <p:cNvSpPr>
            <a:spLocks noGrp="1"/>
          </p:cNvSpPr>
          <p:nvPr>
            <p:ph type="title"/>
          </p:nvPr>
        </p:nvSpPr>
        <p:spPr/>
        <p:txBody>
          <a:bodyPr>
            <a:normAutofit/>
          </a:bodyPr>
          <a:lstStyle/>
          <a:p>
            <a:r>
              <a:rPr lang="de-DE" sz="2000" dirty="0"/>
              <a:t>PV-Anlagen des Ladkreises - eine Kosten-Nutzen-Darstellung</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2794" y="241069"/>
            <a:ext cx="1489166" cy="1489166"/>
          </a:xfrm>
          <a:prstGeom prst="rect">
            <a:avLst/>
          </a:prstGeom>
        </p:spPr>
      </p:pic>
      <p:pic>
        <p:nvPicPr>
          <p:cNvPr id="11" name="Grafik 10">
            <a:extLst>
              <a:ext uri="{FF2B5EF4-FFF2-40B4-BE49-F238E27FC236}">
                <a16:creationId xmlns:a16="http://schemas.microsoft.com/office/drawing/2014/main" id="{C28207A2-CDA0-8314-0FFD-6C6F60E7DCF9}"/>
              </a:ext>
            </a:extLst>
          </p:cNvPr>
          <p:cNvPicPr>
            <a:picLocks noChangeAspect="1"/>
          </p:cNvPicPr>
          <p:nvPr/>
        </p:nvPicPr>
        <p:blipFill>
          <a:blip r:embed="rId4"/>
          <a:stretch>
            <a:fillRect/>
          </a:stretch>
        </p:blipFill>
        <p:spPr>
          <a:xfrm>
            <a:off x="4833549" y="1348418"/>
            <a:ext cx="5039245" cy="4505325"/>
          </a:xfrm>
          <a:prstGeom prst="rect">
            <a:avLst/>
          </a:prstGeom>
        </p:spPr>
      </p:pic>
      <p:sp>
        <p:nvSpPr>
          <p:cNvPr id="13" name="Textfeld 12">
            <a:extLst>
              <a:ext uri="{FF2B5EF4-FFF2-40B4-BE49-F238E27FC236}">
                <a16:creationId xmlns:a16="http://schemas.microsoft.com/office/drawing/2014/main" id="{57D4B88C-C0C0-7F69-F8B3-6A5CE98DCA1E}"/>
              </a:ext>
            </a:extLst>
          </p:cNvPr>
          <p:cNvSpPr txBox="1"/>
          <p:nvPr/>
        </p:nvSpPr>
        <p:spPr>
          <a:xfrm>
            <a:off x="956608" y="1348418"/>
            <a:ext cx="3876941" cy="4524315"/>
          </a:xfrm>
          <a:prstGeom prst="rect">
            <a:avLst/>
          </a:prstGeom>
          <a:noFill/>
        </p:spPr>
        <p:txBody>
          <a:bodyPr wrap="square">
            <a:spAutoFit/>
          </a:bodyPr>
          <a:lstStyle/>
          <a:p>
            <a:r>
              <a:rPr lang="de-DE" sz="1600" b="1" dirty="0"/>
              <a:t>Mahnung zur Treibhausgasreduktion</a:t>
            </a:r>
          </a:p>
          <a:p>
            <a:endParaRPr lang="de-DE" sz="1600" dirty="0"/>
          </a:p>
          <a:p>
            <a:r>
              <a:rPr lang="de-DE" sz="1600" dirty="0"/>
              <a:t>Die Vizedirektorin des EU-Klimadienstes, Samantha Burgess, mahnte einen schnellen Rückgang der Treibhausgasemissionen an. Dies sei der einzige Weg, um den globalen Temperaturanstieg zu stoppen, sagte sie.</a:t>
            </a:r>
          </a:p>
          <a:p>
            <a:endParaRPr lang="de-DE" sz="1600" dirty="0"/>
          </a:p>
          <a:p>
            <a:r>
              <a:rPr lang="de-DE" sz="1600" dirty="0"/>
              <a:t>"1,5 Grad ist eine sehr große Zahl, und es schadet uns sehr schwer mit Blick auf Hitzewellen, Dürren, Überschwemmungen, verstärkte Stürme und Wasserknappheit in der ganzen Welt", sagte Johan Rockström vom Potsdam-Institut für Klimafolgen-forschung der Nachrichtenagentur AFP. Rockström sprach von einer "Warnung an die Menschheit".</a:t>
            </a:r>
          </a:p>
          <a:p>
            <a:endParaRPr lang="de-DE" sz="800" dirty="0"/>
          </a:p>
          <a:p>
            <a:r>
              <a:rPr lang="de-DE" sz="800" dirty="0"/>
              <a:t>Quelle: Tagesschau</a:t>
            </a:r>
          </a:p>
        </p:txBody>
      </p:sp>
    </p:spTree>
    <p:extLst>
      <p:ext uri="{BB962C8B-B14F-4D97-AF65-F5344CB8AC3E}">
        <p14:creationId xmlns:p14="http://schemas.microsoft.com/office/powerpoint/2010/main" val="3994007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ADC0DF0-4BE7-514C-B2A3-1D8A8047DD57}"/>
              </a:ext>
            </a:extLst>
          </p:cNvPr>
          <p:cNvSpPr>
            <a:spLocks noGrp="1"/>
          </p:cNvSpPr>
          <p:nvPr>
            <p:ph type="title"/>
          </p:nvPr>
        </p:nvSpPr>
        <p:spPr/>
        <p:txBody>
          <a:bodyPr>
            <a:normAutofit/>
          </a:bodyPr>
          <a:lstStyle/>
          <a:p>
            <a:r>
              <a:rPr lang="de-DE" sz="2000" dirty="0"/>
              <a:t>PV-Anlagen des Ladkreises - eine Kosten-Nutzen-Darstellung</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2794" y="241069"/>
            <a:ext cx="1489166" cy="1489166"/>
          </a:xfrm>
          <a:prstGeom prst="rect">
            <a:avLst/>
          </a:prstGeom>
        </p:spPr>
      </p:pic>
      <p:pic>
        <p:nvPicPr>
          <p:cNvPr id="4" name="Grafik 3">
            <a:extLst>
              <a:ext uri="{FF2B5EF4-FFF2-40B4-BE49-F238E27FC236}">
                <a16:creationId xmlns:a16="http://schemas.microsoft.com/office/drawing/2014/main" id="{578D6217-F55A-837D-EDCF-CDCABC3F555C}"/>
              </a:ext>
            </a:extLst>
          </p:cNvPr>
          <p:cNvPicPr>
            <a:picLocks noChangeAspect="1"/>
          </p:cNvPicPr>
          <p:nvPr/>
        </p:nvPicPr>
        <p:blipFill>
          <a:blip r:embed="rId4"/>
          <a:stretch>
            <a:fillRect/>
          </a:stretch>
        </p:blipFill>
        <p:spPr>
          <a:xfrm>
            <a:off x="6263166" y="1744157"/>
            <a:ext cx="5098794" cy="3041105"/>
          </a:xfrm>
          <a:prstGeom prst="rect">
            <a:avLst/>
          </a:prstGeom>
        </p:spPr>
      </p:pic>
      <p:pic>
        <p:nvPicPr>
          <p:cNvPr id="5" name="Grafik 4">
            <a:extLst>
              <a:ext uri="{FF2B5EF4-FFF2-40B4-BE49-F238E27FC236}">
                <a16:creationId xmlns:a16="http://schemas.microsoft.com/office/drawing/2014/main" id="{6AFA6EFE-EC95-34BE-201D-AA10B3829CA0}"/>
              </a:ext>
            </a:extLst>
          </p:cNvPr>
          <p:cNvPicPr>
            <a:picLocks noChangeAspect="1"/>
          </p:cNvPicPr>
          <p:nvPr/>
        </p:nvPicPr>
        <p:blipFill>
          <a:blip r:embed="rId5"/>
          <a:stretch>
            <a:fillRect/>
          </a:stretch>
        </p:blipFill>
        <p:spPr>
          <a:xfrm>
            <a:off x="6230728" y="4862567"/>
            <a:ext cx="5390274" cy="464771"/>
          </a:xfrm>
          <a:prstGeom prst="rect">
            <a:avLst/>
          </a:prstGeom>
        </p:spPr>
      </p:pic>
      <p:pic>
        <p:nvPicPr>
          <p:cNvPr id="8" name="Grafik 7">
            <a:extLst>
              <a:ext uri="{FF2B5EF4-FFF2-40B4-BE49-F238E27FC236}">
                <a16:creationId xmlns:a16="http://schemas.microsoft.com/office/drawing/2014/main" id="{DA47727B-AE24-2EFE-2558-8B19BBC798EB}"/>
              </a:ext>
            </a:extLst>
          </p:cNvPr>
          <p:cNvPicPr>
            <a:picLocks noChangeAspect="1"/>
          </p:cNvPicPr>
          <p:nvPr/>
        </p:nvPicPr>
        <p:blipFill>
          <a:blip r:embed="rId6"/>
          <a:stretch>
            <a:fillRect/>
          </a:stretch>
        </p:blipFill>
        <p:spPr>
          <a:xfrm>
            <a:off x="830039" y="1744157"/>
            <a:ext cx="5386113" cy="3218368"/>
          </a:xfrm>
          <a:prstGeom prst="rect">
            <a:avLst/>
          </a:prstGeom>
        </p:spPr>
      </p:pic>
      <p:sp>
        <p:nvSpPr>
          <p:cNvPr id="9" name="Textfeld 8">
            <a:extLst>
              <a:ext uri="{FF2B5EF4-FFF2-40B4-BE49-F238E27FC236}">
                <a16:creationId xmlns:a16="http://schemas.microsoft.com/office/drawing/2014/main" id="{19C27FF7-6F86-1B5A-FE22-4CB7483809D7}"/>
              </a:ext>
            </a:extLst>
          </p:cNvPr>
          <p:cNvSpPr txBox="1"/>
          <p:nvPr/>
        </p:nvSpPr>
        <p:spPr>
          <a:xfrm>
            <a:off x="972928" y="1117586"/>
            <a:ext cx="2009775" cy="461665"/>
          </a:xfrm>
          <a:prstGeom prst="rect">
            <a:avLst/>
          </a:prstGeom>
          <a:noFill/>
        </p:spPr>
        <p:txBody>
          <a:bodyPr wrap="square" rtlCol="0">
            <a:spAutoFit/>
          </a:bodyPr>
          <a:lstStyle/>
          <a:p>
            <a:r>
              <a:rPr lang="de-DE" sz="2400" dirty="0">
                <a:solidFill>
                  <a:srgbClr val="C00000"/>
                </a:solidFill>
                <a:latin typeface="Aharoni" panose="02010803020104030203" pitchFamily="2" charset="-79"/>
                <a:cs typeface="Aharoni" panose="02010803020104030203" pitchFamily="2" charset="-79"/>
              </a:rPr>
              <a:t>Folgen</a:t>
            </a:r>
            <a:endParaRPr lang="de-DE" dirty="0"/>
          </a:p>
        </p:txBody>
      </p:sp>
    </p:spTree>
    <p:extLst>
      <p:ext uri="{BB962C8B-B14F-4D97-AF65-F5344CB8AC3E}">
        <p14:creationId xmlns:p14="http://schemas.microsoft.com/office/powerpoint/2010/main" val="3611341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ADC0DF0-4BE7-514C-B2A3-1D8A8047DD57}"/>
              </a:ext>
            </a:extLst>
          </p:cNvPr>
          <p:cNvSpPr>
            <a:spLocks noGrp="1"/>
          </p:cNvSpPr>
          <p:nvPr>
            <p:ph type="title"/>
          </p:nvPr>
        </p:nvSpPr>
        <p:spPr/>
        <p:txBody>
          <a:bodyPr>
            <a:normAutofit/>
          </a:bodyPr>
          <a:lstStyle/>
          <a:p>
            <a:r>
              <a:rPr lang="de-DE" sz="2000" dirty="0"/>
              <a:t>PV-Anlagen des Ladkreises - eine Kosten-Nutzen-Darstellung</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2794" y="241069"/>
            <a:ext cx="1489166" cy="1489166"/>
          </a:xfrm>
          <a:prstGeom prst="rect">
            <a:avLst/>
          </a:prstGeom>
        </p:spPr>
      </p:pic>
      <p:sp>
        <p:nvSpPr>
          <p:cNvPr id="2" name="Textfeld 1">
            <a:extLst>
              <a:ext uri="{FF2B5EF4-FFF2-40B4-BE49-F238E27FC236}">
                <a16:creationId xmlns:a16="http://schemas.microsoft.com/office/drawing/2014/main" id="{55711B0D-90DD-E272-C707-F5C275DFF545}"/>
              </a:ext>
            </a:extLst>
          </p:cNvPr>
          <p:cNvSpPr txBox="1"/>
          <p:nvPr/>
        </p:nvSpPr>
        <p:spPr>
          <a:xfrm>
            <a:off x="1011976" y="1062727"/>
            <a:ext cx="6027612" cy="461665"/>
          </a:xfrm>
          <a:prstGeom prst="rect">
            <a:avLst/>
          </a:prstGeom>
          <a:noFill/>
        </p:spPr>
        <p:txBody>
          <a:bodyPr wrap="none" rtlCol="0">
            <a:spAutoFit/>
          </a:bodyPr>
          <a:lstStyle/>
          <a:p>
            <a:r>
              <a:rPr lang="de-DE" dirty="0">
                <a:solidFill>
                  <a:srgbClr val="C00000"/>
                </a:solidFill>
                <a:latin typeface="Aharoni" panose="02010803020104030203" pitchFamily="2" charset="-79"/>
                <a:cs typeface="Aharoni" panose="02010803020104030203" pitchFamily="2" charset="-79"/>
              </a:rPr>
              <a:t>Wie macht sich der Klimawandel bei uns bemerkbar</a:t>
            </a:r>
            <a:r>
              <a:rPr lang="de-DE" sz="2400" dirty="0">
                <a:solidFill>
                  <a:srgbClr val="C00000"/>
                </a:solidFill>
                <a:latin typeface="Aharoni" panose="02010803020104030203" pitchFamily="2" charset="-79"/>
                <a:cs typeface="Aharoni" panose="02010803020104030203" pitchFamily="2" charset="-79"/>
              </a:rPr>
              <a:t>?</a:t>
            </a:r>
          </a:p>
        </p:txBody>
      </p:sp>
      <p:pic>
        <p:nvPicPr>
          <p:cNvPr id="9" name="Grafik 8">
            <a:extLst>
              <a:ext uri="{FF2B5EF4-FFF2-40B4-BE49-F238E27FC236}">
                <a16:creationId xmlns:a16="http://schemas.microsoft.com/office/drawing/2014/main" id="{60DC32CD-E8FC-A4CA-73B9-9B3B6A5648FD}"/>
              </a:ext>
            </a:extLst>
          </p:cNvPr>
          <p:cNvPicPr>
            <a:picLocks noChangeAspect="1"/>
          </p:cNvPicPr>
          <p:nvPr/>
        </p:nvPicPr>
        <p:blipFill>
          <a:blip r:embed="rId4"/>
          <a:stretch>
            <a:fillRect/>
          </a:stretch>
        </p:blipFill>
        <p:spPr>
          <a:xfrm>
            <a:off x="1097701" y="1891929"/>
            <a:ext cx="2663865" cy="4126933"/>
          </a:xfrm>
          <a:prstGeom prst="rect">
            <a:avLst/>
          </a:prstGeom>
        </p:spPr>
      </p:pic>
      <p:sp>
        <p:nvSpPr>
          <p:cNvPr id="10" name="Textfeld 9">
            <a:extLst>
              <a:ext uri="{FF2B5EF4-FFF2-40B4-BE49-F238E27FC236}">
                <a16:creationId xmlns:a16="http://schemas.microsoft.com/office/drawing/2014/main" id="{ADB8193F-61F8-1698-C17D-EBF7AD1A7CF2}"/>
              </a:ext>
            </a:extLst>
          </p:cNvPr>
          <p:cNvSpPr txBox="1"/>
          <p:nvPr/>
        </p:nvSpPr>
        <p:spPr>
          <a:xfrm>
            <a:off x="1011976" y="1397486"/>
            <a:ext cx="4112474" cy="369332"/>
          </a:xfrm>
          <a:prstGeom prst="rect">
            <a:avLst/>
          </a:prstGeom>
          <a:noFill/>
        </p:spPr>
        <p:txBody>
          <a:bodyPr wrap="square" rtlCol="0">
            <a:spAutoFit/>
          </a:bodyPr>
          <a:lstStyle/>
          <a:p>
            <a:r>
              <a:rPr lang="de-DE" dirty="0"/>
              <a:t>Veränderung der Temperaturen</a:t>
            </a:r>
          </a:p>
        </p:txBody>
      </p:sp>
      <p:pic>
        <p:nvPicPr>
          <p:cNvPr id="14" name="Grafik 13">
            <a:extLst>
              <a:ext uri="{FF2B5EF4-FFF2-40B4-BE49-F238E27FC236}">
                <a16:creationId xmlns:a16="http://schemas.microsoft.com/office/drawing/2014/main" id="{7F32D06B-8B31-045A-5663-DB8D1D45CF0D}"/>
              </a:ext>
            </a:extLst>
          </p:cNvPr>
          <p:cNvPicPr>
            <a:picLocks noChangeAspect="1"/>
          </p:cNvPicPr>
          <p:nvPr/>
        </p:nvPicPr>
        <p:blipFill rotWithShape="1">
          <a:blip r:embed="rId5"/>
          <a:srcRect l="949" r="1633" b="13365"/>
          <a:stretch/>
        </p:blipFill>
        <p:spPr>
          <a:xfrm>
            <a:off x="3952875" y="1771210"/>
            <a:ext cx="8122194" cy="3532837"/>
          </a:xfrm>
          <a:prstGeom prst="rect">
            <a:avLst/>
          </a:prstGeom>
        </p:spPr>
      </p:pic>
      <p:pic>
        <p:nvPicPr>
          <p:cNvPr id="16" name="Grafik 15">
            <a:extLst>
              <a:ext uri="{FF2B5EF4-FFF2-40B4-BE49-F238E27FC236}">
                <a16:creationId xmlns:a16="http://schemas.microsoft.com/office/drawing/2014/main" id="{D2AD4570-C737-91E1-36EC-79E7B464189E}"/>
              </a:ext>
            </a:extLst>
          </p:cNvPr>
          <p:cNvPicPr>
            <a:picLocks noChangeAspect="1"/>
          </p:cNvPicPr>
          <p:nvPr/>
        </p:nvPicPr>
        <p:blipFill>
          <a:blip r:embed="rId6"/>
          <a:stretch>
            <a:fillRect/>
          </a:stretch>
        </p:blipFill>
        <p:spPr>
          <a:xfrm>
            <a:off x="3873678" y="5312832"/>
            <a:ext cx="5298898" cy="706968"/>
          </a:xfrm>
          <a:prstGeom prst="rect">
            <a:avLst/>
          </a:prstGeom>
        </p:spPr>
      </p:pic>
      <p:sp>
        <p:nvSpPr>
          <p:cNvPr id="4" name="Textfeld 3">
            <a:extLst>
              <a:ext uri="{FF2B5EF4-FFF2-40B4-BE49-F238E27FC236}">
                <a16:creationId xmlns:a16="http://schemas.microsoft.com/office/drawing/2014/main" id="{F201EEC2-D28F-0DED-45A9-FBC04B7C8A70}"/>
              </a:ext>
            </a:extLst>
          </p:cNvPr>
          <p:cNvSpPr txBox="1"/>
          <p:nvPr/>
        </p:nvSpPr>
        <p:spPr>
          <a:xfrm>
            <a:off x="9751413" y="5284098"/>
            <a:ext cx="2114681" cy="246221"/>
          </a:xfrm>
          <a:prstGeom prst="rect">
            <a:avLst/>
          </a:prstGeom>
          <a:noFill/>
        </p:spPr>
        <p:txBody>
          <a:bodyPr wrap="none" rtlCol="0">
            <a:spAutoFit/>
          </a:bodyPr>
          <a:lstStyle/>
          <a:p>
            <a:r>
              <a:rPr lang="de-DE" sz="1000" dirty="0"/>
              <a:t>Quelle: UFZ  Helmholz Dürremonitor </a:t>
            </a:r>
          </a:p>
        </p:txBody>
      </p:sp>
    </p:spTree>
    <p:extLst>
      <p:ext uri="{BB962C8B-B14F-4D97-AF65-F5344CB8AC3E}">
        <p14:creationId xmlns:p14="http://schemas.microsoft.com/office/powerpoint/2010/main" val="494591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ADC0DF0-4BE7-514C-B2A3-1D8A8047DD57}"/>
              </a:ext>
            </a:extLst>
          </p:cNvPr>
          <p:cNvSpPr>
            <a:spLocks noGrp="1"/>
          </p:cNvSpPr>
          <p:nvPr>
            <p:ph type="title"/>
          </p:nvPr>
        </p:nvSpPr>
        <p:spPr/>
        <p:txBody>
          <a:bodyPr>
            <a:normAutofit/>
          </a:bodyPr>
          <a:lstStyle/>
          <a:p>
            <a:r>
              <a:rPr lang="de-DE" sz="2000" dirty="0"/>
              <a:t>PV-Anlagen des Ladkreises - eine Kosten-Nutzen-Darstellung</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2794" y="241069"/>
            <a:ext cx="1489166" cy="1489166"/>
          </a:xfrm>
          <a:prstGeom prst="rect">
            <a:avLst/>
          </a:prstGeom>
        </p:spPr>
      </p:pic>
      <p:sp>
        <p:nvSpPr>
          <p:cNvPr id="2" name="Textfeld 1">
            <a:extLst>
              <a:ext uri="{FF2B5EF4-FFF2-40B4-BE49-F238E27FC236}">
                <a16:creationId xmlns:a16="http://schemas.microsoft.com/office/drawing/2014/main" id="{55711B0D-90DD-E272-C707-F5C275DFF545}"/>
              </a:ext>
            </a:extLst>
          </p:cNvPr>
          <p:cNvSpPr txBox="1"/>
          <p:nvPr/>
        </p:nvSpPr>
        <p:spPr>
          <a:xfrm>
            <a:off x="1011976" y="1062727"/>
            <a:ext cx="6027612" cy="461665"/>
          </a:xfrm>
          <a:prstGeom prst="rect">
            <a:avLst/>
          </a:prstGeom>
          <a:noFill/>
        </p:spPr>
        <p:txBody>
          <a:bodyPr wrap="none" rtlCol="0">
            <a:spAutoFit/>
          </a:bodyPr>
          <a:lstStyle/>
          <a:p>
            <a:r>
              <a:rPr lang="de-DE" dirty="0">
                <a:solidFill>
                  <a:srgbClr val="C00000"/>
                </a:solidFill>
                <a:latin typeface="Aharoni" panose="02010803020104030203" pitchFamily="2" charset="-79"/>
                <a:cs typeface="Aharoni" panose="02010803020104030203" pitchFamily="2" charset="-79"/>
              </a:rPr>
              <a:t>Wie macht sich der Klimawandel bei uns bemerkbar</a:t>
            </a:r>
            <a:r>
              <a:rPr lang="de-DE" sz="2400" dirty="0">
                <a:solidFill>
                  <a:srgbClr val="C00000"/>
                </a:solidFill>
                <a:latin typeface="Aharoni" panose="02010803020104030203" pitchFamily="2" charset="-79"/>
                <a:cs typeface="Aharoni" panose="02010803020104030203" pitchFamily="2" charset="-79"/>
              </a:rPr>
              <a:t>?</a:t>
            </a:r>
          </a:p>
        </p:txBody>
      </p:sp>
      <p:sp>
        <p:nvSpPr>
          <p:cNvPr id="10" name="Textfeld 9">
            <a:extLst>
              <a:ext uri="{FF2B5EF4-FFF2-40B4-BE49-F238E27FC236}">
                <a16:creationId xmlns:a16="http://schemas.microsoft.com/office/drawing/2014/main" id="{ADB8193F-61F8-1698-C17D-EBF7AD1A7CF2}"/>
              </a:ext>
            </a:extLst>
          </p:cNvPr>
          <p:cNvSpPr txBox="1"/>
          <p:nvPr/>
        </p:nvSpPr>
        <p:spPr>
          <a:xfrm>
            <a:off x="1011974" y="1398163"/>
            <a:ext cx="3445726" cy="369332"/>
          </a:xfrm>
          <a:prstGeom prst="rect">
            <a:avLst/>
          </a:prstGeom>
          <a:noFill/>
        </p:spPr>
        <p:txBody>
          <a:bodyPr wrap="square" rtlCol="0">
            <a:spAutoFit/>
          </a:bodyPr>
          <a:lstStyle/>
          <a:p>
            <a:r>
              <a:rPr lang="de-DE" dirty="0"/>
              <a:t>Veränderungen bei Niederschlägen</a:t>
            </a:r>
          </a:p>
        </p:txBody>
      </p:sp>
      <p:pic>
        <p:nvPicPr>
          <p:cNvPr id="4" name="Grafik 3">
            <a:extLst>
              <a:ext uri="{FF2B5EF4-FFF2-40B4-BE49-F238E27FC236}">
                <a16:creationId xmlns:a16="http://schemas.microsoft.com/office/drawing/2014/main" id="{CADED60F-CE1D-3CD8-8F9C-B69F766B2F2F}"/>
              </a:ext>
            </a:extLst>
          </p:cNvPr>
          <p:cNvPicPr>
            <a:picLocks noChangeAspect="1"/>
          </p:cNvPicPr>
          <p:nvPr/>
        </p:nvPicPr>
        <p:blipFill>
          <a:blip r:embed="rId4"/>
          <a:stretch>
            <a:fillRect/>
          </a:stretch>
        </p:blipFill>
        <p:spPr>
          <a:xfrm>
            <a:off x="1011976" y="1936903"/>
            <a:ext cx="5675718" cy="3858370"/>
          </a:xfrm>
          <a:prstGeom prst="rect">
            <a:avLst/>
          </a:prstGeom>
        </p:spPr>
      </p:pic>
      <p:pic>
        <p:nvPicPr>
          <p:cNvPr id="7" name="Grafik 6">
            <a:extLst>
              <a:ext uri="{FF2B5EF4-FFF2-40B4-BE49-F238E27FC236}">
                <a16:creationId xmlns:a16="http://schemas.microsoft.com/office/drawing/2014/main" id="{26599BF2-F7EC-0341-5DBF-CBA4FB042ED0}"/>
              </a:ext>
            </a:extLst>
          </p:cNvPr>
          <p:cNvPicPr>
            <a:picLocks noChangeAspect="1"/>
          </p:cNvPicPr>
          <p:nvPr/>
        </p:nvPicPr>
        <p:blipFill>
          <a:blip r:embed="rId5"/>
          <a:stretch>
            <a:fillRect/>
          </a:stretch>
        </p:blipFill>
        <p:spPr>
          <a:xfrm>
            <a:off x="6334125" y="2260953"/>
            <a:ext cx="2663269" cy="3492963"/>
          </a:xfrm>
          <a:prstGeom prst="rect">
            <a:avLst/>
          </a:prstGeom>
        </p:spPr>
      </p:pic>
      <p:sp>
        <p:nvSpPr>
          <p:cNvPr id="11" name="Textfeld 10">
            <a:extLst>
              <a:ext uri="{FF2B5EF4-FFF2-40B4-BE49-F238E27FC236}">
                <a16:creationId xmlns:a16="http://schemas.microsoft.com/office/drawing/2014/main" id="{82FAF2AF-065E-744C-E132-38C9DF806A74}"/>
              </a:ext>
            </a:extLst>
          </p:cNvPr>
          <p:cNvSpPr txBox="1"/>
          <p:nvPr/>
        </p:nvSpPr>
        <p:spPr>
          <a:xfrm>
            <a:off x="9130911" y="2019428"/>
            <a:ext cx="2878932" cy="3693319"/>
          </a:xfrm>
          <a:prstGeom prst="rect">
            <a:avLst/>
          </a:prstGeom>
          <a:noFill/>
        </p:spPr>
        <p:txBody>
          <a:bodyPr wrap="square">
            <a:spAutoFit/>
          </a:bodyPr>
          <a:lstStyle/>
          <a:p>
            <a:r>
              <a:rPr lang="de-DE" dirty="0"/>
              <a:t>Seit 1881 hat die mittlere jährliche Niederschlagsmenge in Deutschland um rund 8 Prozent zugenommen. Dabei verteilt sich dieser Anstieg nicht gleichmäßig auf die Jahreszeiten. Vielmehr sind insbesondere die Winter deutlich nasser geworden, während die Niederschläge im Sommer geringfügig zurückgegangen sind.</a:t>
            </a:r>
          </a:p>
        </p:txBody>
      </p:sp>
    </p:spTree>
    <p:extLst>
      <p:ext uri="{BB962C8B-B14F-4D97-AF65-F5344CB8AC3E}">
        <p14:creationId xmlns:p14="http://schemas.microsoft.com/office/powerpoint/2010/main" val="124598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ADC0DF0-4BE7-514C-B2A3-1D8A8047DD57}"/>
              </a:ext>
            </a:extLst>
          </p:cNvPr>
          <p:cNvSpPr>
            <a:spLocks noGrp="1"/>
          </p:cNvSpPr>
          <p:nvPr>
            <p:ph type="title"/>
          </p:nvPr>
        </p:nvSpPr>
        <p:spPr/>
        <p:txBody>
          <a:bodyPr>
            <a:normAutofit/>
          </a:bodyPr>
          <a:lstStyle/>
          <a:p>
            <a:r>
              <a:rPr lang="de-DE" sz="2000" dirty="0"/>
              <a:t>PV-Anlagen des Ladkreises - eine Kosten-Nutzen-Darstellung</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2794" y="241069"/>
            <a:ext cx="1489166" cy="1489166"/>
          </a:xfrm>
          <a:prstGeom prst="rect">
            <a:avLst/>
          </a:prstGeom>
        </p:spPr>
      </p:pic>
      <p:sp>
        <p:nvSpPr>
          <p:cNvPr id="2" name="Textfeld 1">
            <a:extLst>
              <a:ext uri="{FF2B5EF4-FFF2-40B4-BE49-F238E27FC236}">
                <a16:creationId xmlns:a16="http://schemas.microsoft.com/office/drawing/2014/main" id="{55711B0D-90DD-E272-C707-F5C275DFF545}"/>
              </a:ext>
            </a:extLst>
          </p:cNvPr>
          <p:cNvSpPr txBox="1"/>
          <p:nvPr/>
        </p:nvSpPr>
        <p:spPr>
          <a:xfrm>
            <a:off x="1011976" y="1062727"/>
            <a:ext cx="6027612" cy="461665"/>
          </a:xfrm>
          <a:prstGeom prst="rect">
            <a:avLst/>
          </a:prstGeom>
          <a:noFill/>
        </p:spPr>
        <p:txBody>
          <a:bodyPr wrap="none" rtlCol="0">
            <a:spAutoFit/>
          </a:bodyPr>
          <a:lstStyle/>
          <a:p>
            <a:r>
              <a:rPr lang="de-DE" dirty="0">
                <a:solidFill>
                  <a:srgbClr val="C00000"/>
                </a:solidFill>
                <a:latin typeface="Aharoni" panose="02010803020104030203" pitchFamily="2" charset="-79"/>
                <a:cs typeface="Aharoni" panose="02010803020104030203" pitchFamily="2" charset="-79"/>
              </a:rPr>
              <a:t>Wie macht sich der Klimawandel bei uns bemerkbar</a:t>
            </a:r>
            <a:r>
              <a:rPr lang="de-DE" sz="2400" dirty="0">
                <a:solidFill>
                  <a:srgbClr val="C00000"/>
                </a:solidFill>
                <a:latin typeface="Aharoni" panose="02010803020104030203" pitchFamily="2" charset="-79"/>
                <a:cs typeface="Aharoni" panose="02010803020104030203" pitchFamily="2" charset="-79"/>
              </a:rPr>
              <a:t>?</a:t>
            </a:r>
          </a:p>
        </p:txBody>
      </p:sp>
      <p:sp>
        <p:nvSpPr>
          <p:cNvPr id="5" name="Textfeld 4">
            <a:extLst>
              <a:ext uri="{FF2B5EF4-FFF2-40B4-BE49-F238E27FC236}">
                <a16:creationId xmlns:a16="http://schemas.microsoft.com/office/drawing/2014/main" id="{E0012AAA-3B9D-3D97-19C2-D851762DD93A}"/>
              </a:ext>
            </a:extLst>
          </p:cNvPr>
          <p:cNvSpPr txBox="1"/>
          <p:nvPr/>
        </p:nvSpPr>
        <p:spPr>
          <a:xfrm>
            <a:off x="1011976" y="1480559"/>
            <a:ext cx="4858318" cy="646331"/>
          </a:xfrm>
          <a:prstGeom prst="rect">
            <a:avLst/>
          </a:prstGeom>
          <a:noFill/>
        </p:spPr>
        <p:txBody>
          <a:bodyPr wrap="none" rtlCol="0">
            <a:spAutoFit/>
          </a:bodyPr>
          <a:lstStyle/>
          <a:p>
            <a:r>
              <a:rPr lang="de-DE" dirty="0"/>
              <a:t>Beispiel: Hochwasser durch Starkregenereignisse</a:t>
            </a:r>
          </a:p>
          <a:p>
            <a:endParaRPr lang="de-DE" dirty="0"/>
          </a:p>
        </p:txBody>
      </p:sp>
      <p:pic>
        <p:nvPicPr>
          <p:cNvPr id="13" name="Grafik 12">
            <a:extLst>
              <a:ext uri="{FF2B5EF4-FFF2-40B4-BE49-F238E27FC236}">
                <a16:creationId xmlns:a16="http://schemas.microsoft.com/office/drawing/2014/main" id="{6C5CED30-C070-AC16-C53B-2D93748A3899}"/>
              </a:ext>
            </a:extLst>
          </p:cNvPr>
          <p:cNvPicPr>
            <a:picLocks noChangeAspect="1"/>
          </p:cNvPicPr>
          <p:nvPr/>
        </p:nvPicPr>
        <p:blipFill>
          <a:blip r:embed="rId4"/>
          <a:stretch>
            <a:fillRect/>
          </a:stretch>
        </p:blipFill>
        <p:spPr>
          <a:xfrm>
            <a:off x="1078652" y="1942224"/>
            <a:ext cx="4310563" cy="2410701"/>
          </a:xfrm>
          <a:prstGeom prst="rect">
            <a:avLst/>
          </a:prstGeom>
        </p:spPr>
      </p:pic>
      <p:pic>
        <p:nvPicPr>
          <p:cNvPr id="15" name="Grafik 14">
            <a:extLst>
              <a:ext uri="{FF2B5EF4-FFF2-40B4-BE49-F238E27FC236}">
                <a16:creationId xmlns:a16="http://schemas.microsoft.com/office/drawing/2014/main" id="{A5CDAB75-BC5B-18F5-BE89-5FA6FC248220}"/>
              </a:ext>
            </a:extLst>
          </p:cNvPr>
          <p:cNvPicPr>
            <a:picLocks noChangeAspect="1"/>
          </p:cNvPicPr>
          <p:nvPr/>
        </p:nvPicPr>
        <p:blipFill>
          <a:blip r:embed="rId5"/>
          <a:stretch>
            <a:fillRect/>
          </a:stretch>
        </p:blipFill>
        <p:spPr>
          <a:xfrm>
            <a:off x="5705737" y="1942224"/>
            <a:ext cx="4419037" cy="2437675"/>
          </a:xfrm>
          <a:prstGeom prst="rect">
            <a:avLst/>
          </a:prstGeom>
        </p:spPr>
      </p:pic>
      <p:sp>
        <p:nvSpPr>
          <p:cNvPr id="16" name="Textfeld 15">
            <a:extLst>
              <a:ext uri="{FF2B5EF4-FFF2-40B4-BE49-F238E27FC236}">
                <a16:creationId xmlns:a16="http://schemas.microsoft.com/office/drawing/2014/main" id="{F78C0ED2-4310-8F86-79BB-4EF37FDEEA24}"/>
              </a:ext>
            </a:extLst>
          </p:cNvPr>
          <p:cNvSpPr txBox="1"/>
          <p:nvPr/>
        </p:nvSpPr>
        <p:spPr>
          <a:xfrm>
            <a:off x="1011976" y="4387707"/>
            <a:ext cx="2056973" cy="246221"/>
          </a:xfrm>
          <a:prstGeom prst="rect">
            <a:avLst/>
          </a:prstGeom>
          <a:noFill/>
        </p:spPr>
        <p:txBody>
          <a:bodyPr wrap="none" rtlCol="0">
            <a:spAutoFit/>
          </a:bodyPr>
          <a:lstStyle/>
          <a:p>
            <a:r>
              <a:rPr lang="de-DE" sz="1000" dirty="0"/>
              <a:t>Rehlingen-</a:t>
            </a:r>
            <a:r>
              <a:rPr lang="de-DE" sz="1000" dirty="0" err="1"/>
              <a:t>Siersburg</a:t>
            </a:r>
            <a:r>
              <a:rPr lang="de-DE" sz="1000" dirty="0"/>
              <a:t>, Pfingsten 2024</a:t>
            </a:r>
          </a:p>
        </p:txBody>
      </p:sp>
      <p:sp>
        <p:nvSpPr>
          <p:cNvPr id="17" name="Textfeld 16">
            <a:extLst>
              <a:ext uri="{FF2B5EF4-FFF2-40B4-BE49-F238E27FC236}">
                <a16:creationId xmlns:a16="http://schemas.microsoft.com/office/drawing/2014/main" id="{3D566733-02BF-CB2F-74C5-2F10FA0C2D65}"/>
              </a:ext>
            </a:extLst>
          </p:cNvPr>
          <p:cNvSpPr txBox="1"/>
          <p:nvPr/>
        </p:nvSpPr>
        <p:spPr>
          <a:xfrm>
            <a:off x="5667434" y="4395919"/>
            <a:ext cx="1983235" cy="246221"/>
          </a:xfrm>
          <a:prstGeom prst="rect">
            <a:avLst/>
          </a:prstGeom>
          <a:noFill/>
        </p:spPr>
        <p:txBody>
          <a:bodyPr wrap="none" rtlCol="0">
            <a:spAutoFit/>
          </a:bodyPr>
          <a:lstStyle/>
          <a:p>
            <a:r>
              <a:rPr lang="de-DE" sz="1000" dirty="0"/>
              <a:t>Innenstadt Lebach, Pfingsten 2024</a:t>
            </a:r>
          </a:p>
        </p:txBody>
      </p:sp>
      <p:sp>
        <p:nvSpPr>
          <p:cNvPr id="18" name="Textfeld 17">
            <a:extLst>
              <a:ext uri="{FF2B5EF4-FFF2-40B4-BE49-F238E27FC236}">
                <a16:creationId xmlns:a16="http://schemas.microsoft.com/office/drawing/2014/main" id="{197E5447-D267-20EE-5DFB-0C51859ED6CD}"/>
              </a:ext>
            </a:extLst>
          </p:cNvPr>
          <p:cNvSpPr txBox="1"/>
          <p:nvPr/>
        </p:nvSpPr>
        <p:spPr>
          <a:xfrm>
            <a:off x="972928" y="4660306"/>
            <a:ext cx="9151846" cy="1077218"/>
          </a:xfrm>
          <a:prstGeom prst="rect">
            <a:avLst/>
          </a:prstGeom>
          <a:noFill/>
        </p:spPr>
        <p:txBody>
          <a:bodyPr wrap="square" rtlCol="0">
            <a:spAutoFit/>
          </a:bodyPr>
          <a:lstStyle/>
          <a:p>
            <a:r>
              <a:rPr lang="de-DE" sz="1600" dirty="0"/>
              <a:t>In Teilen von Rheinland-Pfalz und im Saarland traten im Zusammenhang mit dem Tiefdruckgebiet „Katinka“ zwischen dem 16. und 19. Mai 2024 anhaltende Niederschläge auf, die zu einer Ausuferung der Flüsse Blies, Mosel und Saar führten. Dabei fiel stellenweise das ein bis eineinhalbfache der mittleren Monatssumme für den Mai (bezogen auf den Referenzzeitraum 1991-2020) in lediglich gut 18 bis 24 Stunden. (DWD)</a:t>
            </a:r>
          </a:p>
        </p:txBody>
      </p:sp>
      <p:sp>
        <p:nvSpPr>
          <p:cNvPr id="8" name="Textfeld 7">
            <a:extLst>
              <a:ext uri="{FF2B5EF4-FFF2-40B4-BE49-F238E27FC236}">
                <a16:creationId xmlns:a16="http://schemas.microsoft.com/office/drawing/2014/main" id="{419B2396-1041-917E-D7DF-48FBC1FC1093}"/>
              </a:ext>
            </a:extLst>
          </p:cNvPr>
          <p:cNvSpPr txBox="1"/>
          <p:nvPr/>
        </p:nvSpPr>
        <p:spPr>
          <a:xfrm>
            <a:off x="3567349" y="4387111"/>
            <a:ext cx="2061926" cy="246221"/>
          </a:xfrm>
          <a:prstGeom prst="rect">
            <a:avLst/>
          </a:prstGeom>
          <a:noFill/>
        </p:spPr>
        <p:txBody>
          <a:bodyPr wrap="square">
            <a:spAutoFit/>
          </a:bodyPr>
          <a:lstStyle/>
          <a:p>
            <a:r>
              <a:rPr lang="de-DE" sz="1000" dirty="0"/>
              <a:t>Quelle: Saarländischer Rundfunk</a:t>
            </a:r>
          </a:p>
        </p:txBody>
      </p:sp>
      <p:pic>
        <p:nvPicPr>
          <p:cNvPr id="9" name="Grafik 8">
            <a:extLst>
              <a:ext uri="{FF2B5EF4-FFF2-40B4-BE49-F238E27FC236}">
                <a16:creationId xmlns:a16="http://schemas.microsoft.com/office/drawing/2014/main" id="{0A49517B-8D0C-448B-2238-77F2BC3095C9}"/>
              </a:ext>
            </a:extLst>
          </p:cNvPr>
          <p:cNvPicPr>
            <a:picLocks noChangeAspect="1"/>
          </p:cNvPicPr>
          <p:nvPr/>
        </p:nvPicPr>
        <p:blipFill>
          <a:blip r:embed="rId6"/>
          <a:stretch>
            <a:fillRect/>
          </a:stretch>
        </p:blipFill>
        <p:spPr>
          <a:xfrm>
            <a:off x="8359946" y="4371687"/>
            <a:ext cx="2060627" cy="286537"/>
          </a:xfrm>
          <a:prstGeom prst="rect">
            <a:avLst/>
          </a:prstGeom>
        </p:spPr>
      </p:pic>
    </p:spTree>
    <p:extLst>
      <p:ext uri="{BB962C8B-B14F-4D97-AF65-F5344CB8AC3E}">
        <p14:creationId xmlns:p14="http://schemas.microsoft.com/office/powerpoint/2010/main" val="3493153426"/>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812E114202C3449B3C3D1EB424A7B46" ma:contentTypeVersion="6" ma:contentTypeDescription="Ein neues Dokument erstellen." ma:contentTypeScope="" ma:versionID="8e8186eefe8af24fe6fb3b41145073c5">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176f720f0ce3b0d2e1bb0ba596f09897" ns1:_="" ns2:_="">
    <xsd:import namespace="http://schemas.microsoft.com/sharepoint/v3"/>
    <xsd:import namespace="http://schemas.microsoft.com/sharepoint/v4"/>
    <xsd:element name="properties">
      <xsd:complexType>
        <xsd:sequence>
          <xsd:element name="documentManagement">
            <xsd:complexType>
              <xsd:all>
                <xsd:element ref="ns1:EmailSender" minOccurs="0"/>
                <xsd:element ref="ns1:EmailTo" minOccurs="0"/>
                <xsd:element ref="ns1:EmailCc" minOccurs="0"/>
                <xsd:element ref="ns1:EmailFrom" minOccurs="0"/>
                <xsd:element ref="ns1:EmailSubject" minOccurs="0"/>
                <xsd:element ref="ns2:EmailHead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EmailSender" ma:index="8" nillable="true" ma:displayName="E-Mail-Absender" ma:hidden="true" ma:internalName="EmailSender">
      <xsd:simpleType>
        <xsd:restriction base="dms:Note">
          <xsd:maxLength value="255"/>
        </xsd:restriction>
      </xsd:simpleType>
    </xsd:element>
    <xsd:element name="EmailTo" ma:index="9" nillable="true" ma:displayName="E-Mail an" ma:hidden="true" ma:internalName="EmailTo">
      <xsd:simpleType>
        <xsd:restriction base="dms:Note">
          <xsd:maxLength value="255"/>
        </xsd:restriction>
      </xsd:simpleType>
    </xsd:element>
    <xsd:element name="EmailCc" ma:index="10" nillable="true" ma:displayName="E-Mail Cc" ma:hidden="true" ma:internalName="EmailCc">
      <xsd:simpleType>
        <xsd:restriction base="dms:Note">
          <xsd:maxLength value="255"/>
        </xsd:restriction>
      </xsd:simpleType>
    </xsd:element>
    <xsd:element name="EmailFrom" ma:index="11" nillable="true" ma:displayName="E-Mail von" ma:hidden="true" ma:internalName="EmailFrom">
      <xsd:simpleType>
        <xsd:restriction base="dms:Text"/>
      </xsd:simpleType>
    </xsd:element>
    <xsd:element name="EmailSubject" ma:index="12" nillable="true" ma:displayName="E-Mail-Betreff" ma:hidden="true" ma:internalName="EmailSubjec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EmailHeaders" ma:index="13" nillable="true" ma:displayName="E-Mail-Kopfzeilen" ma:hidden="true" ma:internalName="EmailHeaders">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EmailTo xmlns="http://schemas.microsoft.com/sharepoint/v3" xsi:nil="true"/>
    <EmailHeaders xmlns="http://schemas.microsoft.com/sharepoint/v4" xsi:nil="true"/>
    <EmailSender xmlns="http://schemas.microsoft.com/sharepoint/v3" xsi:nil="true"/>
    <EmailFrom xmlns="http://schemas.microsoft.com/sharepoint/v3" xsi:nil="true"/>
    <EmailSubject xmlns="http://schemas.microsoft.com/sharepoint/v3" xsi:nil="true"/>
    <EmailCc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6BE9FA-C7C3-4AFA-931C-0347258742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581781-9835-46BB-A640-8587DB35D7AE}">
  <ds:schemaRefs>
    <ds:schemaRef ds:uri="http://purl.org/dc/elements/1.1/"/>
    <ds:schemaRef ds:uri="http://schemas.microsoft.com/office/2006/metadata/properties"/>
    <ds:schemaRef ds:uri="http://schemas.microsoft.com/sharepoint/v3"/>
    <ds:schemaRef ds:uri="http://schemas.microsoft.com/sharepoint/v4"/>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1B2BF91D-55BF-4EDB-BDB4-921CC38806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1602</Words>
  <Application>Microsoft Office PowerPoint</Application>
  <PresentationFormat>Breitbild</PresentationFormat>
  <Paragraphs>209</Paragraphs>
  <Slides>21</Slides>
  <Notes>19</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21</vt:i4>
      </vt:variant>
    </vt:vector>
  </HeadingPairs>
  <TitlesOfParts>
    <vt:vector size="29" baseType="lpstr">
      <vt:lpstr>Aharoni</vt:lpstr>
      <vt:lpstr>Arial</vt:lpstr>
      <vt:lpstr>Bree Serif</vt:lpstr>
      <vt:lpstr>Calibri</vt:lpstr>
      <vt:lpstr>Neo Sans Std</vt:lpstr>
      <vt:lpstr>Verdana</vt:lpstr>
      <vt:lpstr>Wingdings</vt:lpstr>
      <vt:lpstr>Office-Design</vt:lpstr>
      <vt:lpstr>  PV-Anlagen des Ladkreises  - eine Kosten-Nutzen-Darstellung</vt:lpstr>
      <vt:lpstr>PV-Anlagen des Ladkreises - eine Kosten-Nutzen-Darstellung</vt:lpstr>
      <vt:lpstr>PV-Anlagen des Ladkreises - eine Kosten-Nutzen-Darstellung</vt:lpstr>
      <vt:lpstr>PV-Anlagen des Ladkreises - eine Kosten-Nutzen-Darstellung</vt:lpstr>
      <vt:lpstr>PV-Anlagen des Ladkreises - eine Kosten-Nutzen-Darstellung</vt:lpstr>
      <vt:lpstr>PV-Anlagen des Ladkreises - eine Kosten-Nutzen-Darstellung</vt:lpstr>
      <vt:lpstr>PV-Anlagen des Ladkreises - eine Kosten-Nutzen-Darstellung</vt:lpstr>
      <vt:lpstr>PV-Anlagen des Ladkreises - eine Kosten-Nutzen-Darstellung</vt:lpstr>
      <vt:lpstr>PV-Anlagen des Ladkreises - eine Kosten-Nutzen-Darstellung</vt:lpstr>
      <vt:lpstr>PV-Anlagen des Ladkreises - eine Kosten-Nutzen-Darstellung</vt:lpstr>
      <vt:lpstr>PV-Anlagen des Ladkreises - eine Kosten-Nutzen-Darstellung</vt:lpstr>
      <vt:lpstr>PV-Anlagen des Ladkreises - eine Kosten-Nutzen-Darstellung</vt:lpstr>
      <vt:lpstr>PV-Anlagen des Ladkreises - eine Kosten-Nutzen-Darstellung</vt:lpstr>
      <vt:lpstr>PV-Anlagen des Ladkreises - eine Kosten-Nutzen-Darstellung</vt:lpstr>
      <vt:lpstr>PV-Anlagen des Ladkreises - eine Kosten-Nutzen-Darstellung</vt:lpstr>
      <vt:lpstr>PV-Anlagen des Ladkreises - eine Kosten-Nutzen-Darstellung</vt:lpstr>
      <vt:lpstr>PV-Anlagen des Ladkreises - eine Kosten-Nutzen-Darstellung</vt:lpstr>
      <vt:lpstr>PV-Anlagen des Ladkreises - eine Kosten-Nutzen-Darstellung</vt:lpstr>
      <vt:lpstr>PV-Anlagen des Ladkreises - eine Kosten-Nutzen-Darstellung</vt:lpstr>
      <vt:lpstr>PV-Anlagen des Ladkreises - eine Kosten-Nutzen-Darstellung</vt:lpstr>
      <vt:lpstr>Auswirkungen des Klimawandels auf den Landkreis Saarlouis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Landkreis-Saarlouis-Formatvorlage-PowerPoint-16zu9-02</dc:title>
  <dc:creator>Philipp Graner</dc:creator>
  <cp:lastModifiedBy>Rupp, Ralf</cp:lastModifiedBy>
  <cp:revision>136</cp:revision>
  <dcterms:created xsi:type="dcterms:W3CDTF">2018-04-26T07:44:29Z</dcterms:created>
  <dcterms:modified xsi:type="dcterms:W3CDTF">2025-04-03T12:44:21Z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0x0101001812E114202C3449B3C3D1EB424A7B46</vt:lpwstr>
  </property>
</Properties>
</file>